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8" r:id="rId2"/>
    <p:sldId id="257" r:id="rId3"/>
    <p:sldId id="259" r:id="rId4"/>
    <p:sldId id="274" r:id="rId5"/>
    <p:sldId id="283" r:id="rId6"/>
    <p:sldId id="263" r:id="rId7"/>
    <p:sldId id="264" r:id="rId8"/>
    <p:sldId id="267" r:id="rId9"/>
    <p:sldId id="268" r:id="rId10"/>
    <p:sldId id="272" r:id="rId11"/>
    <p:sldId id="270" r:id="rId12"/>
    <p:sldId id="276" r:id="rId13"/>
    <p:sldId id="376" r:id="rId14"/>
    <p:sldId id="378" r:id="rId15"/>
    <p:sldId id="377" r:id="rId16"/>
    <p:sldId id="288" r:id="rId17"/>
    <p:sldId id="379" r:id="rId18"/>
    <p:sldId id="289" r:id="rId19"/>
    <p:sldId id="284" r:id="rId20"/>
    <p:sldId id="275" r:id="rId21"/>
    <p:sldId id="262" r:id="rId22"/>
  </p:sldIdLst>
  <p:sldSz cx="12192000" cy="6858000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배달의민족 한나는 열한살" panose="020B0600000101010101" pitchFamily="50" charset="-127"/>
      <p:regular r:id="rId27"/>
    </p:embeddedFont>
    <p:embeddedFont>
      <p:font typeface="배달의민족 한나체 Air" panose="020B0600000101010101" pitchFamily="50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77BF"/>
    <a:srgbClr val="DA7E4A"/>
    <a:srgbClr val="7AB3BF"/>
    <a:srgbClr val="575B6D"/>
    <a:srgbClr val="FFD15C"/>
    <a:srgbClr val="D97A07"/>
    <a:srgbClr val="3781EA"/>
    <a:srgbClr val="FFFFFF"/>
    <a:srgbClr val="E7E6E6"/>
    <a:srgbClr val="368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5445E0-F74D-4DA3-BBCD-20B32047F1C4}" v="690" dt="2021-10-21T05:53:30.6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94824" autoAdjust="0"/>
  </p:normalViewPr>
  <p:slideViewPr>
    <p:cSldViewPr snapToGrid="0">
      <p:cViewPr varScale="1">
        <p:scale>
          <a:sx n="116" d="100"/>
          <a:sy n="116" d="100"/>
        </p:scale>
        <p:origin x="5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w169\Downloads\&#50629;&#51333;&#48324;%20&#44060;&#54224;&#50629;&#49688;%20&#49884;&#44033;&#54868;%20&#51088;&#47308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w169\Downloads\&#50629;&#51333;&#48324;%20&#44060;&#54224;&#50629;&#49688;%20&#49884;&#44033;&#54868;%20&#51088;&#47308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en-US" sz="1400" dirty="0"/>
              <a:t>개업 비율</a:t>
            </a:r>
          </a:p>
        </c:rich>
      </c:tx>
      <c:layout>
        <c:manualLayout>
          <c:xMode val="edge"/>
          <c:yMode val="edge"/>
          <c:x val="0.37693042450210656"/>
          <c:y val="8.0748819307966083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0085332896117342"/>
          <c:y val="0.21847651093432421"/>
          <c:w val="0.67500883901894948"/>
          <c:h val="0.74924523129360987"/>
        </c:manualLayout>
      </c:layout>
      <c:pieChart>
        <c:varyColors val="1"/>
        <c:ser>
          <c:idx val="0"/>
          <c:order val="0"/>
          <c:tx>
            <c:strRef>
              <c:f>Sheet1!$Q$8</c:f>
              <c:strCache>
                <c:ptCount val="1"/>
                <c:pt idx="0">
                  <c:v>개업수</c:v>
                </c:pt>
              </c:strCache>
            </c:strRef>
          </c:tx>
          <c:dLbls>
            <c:dLbl>
              <c:idx val="0"/>
              <c:layout>
                <c:manualLayout>
                  <c:x val="-0.1333092738407699"/>
                  <c:y val="3.772054534849810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023-4EEE-BAA5-FEE28885A7DB}"/>
                </c:ext>
              </c:extLst>
            </c:dLbl>
            <c:dLbl>
              <c:idx val="1"/>
              <c:layout>
                <c:manualLayout>
                  <c:x val="7.9580271216097981E-2"/>
                  <c:y val="-0.1584419655876348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023-4EEE-BAA5-FEE28885A7DB}"/>
                </c:ext>
              </c:extLst>
            </c:dLbl>
            <c:dLbl>
              <c:idx val="2"/>
              <c:layout>
                <c:manualLayout>
                  <c:x val="0.10836876640419947"/>
                  <c:y val="0.12936424613589967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023-4EEE-BAA5-FEE28885A7D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Sheet1!$P$9:$P$11</c:f>
              <c:strCache>
                <c:ptCount val="3"/>
                <c:pt idx="0">
                  <c:v>외식업</c:v>
                </c:pt>
                <c:pt idx="1">
                  <c:v>서비스업</c:v>
                </c:pt>
                <c:pt idx="2">
                  <c:v>소매업</c:v>
                </c:pt>
              </c:strCache>
            </c:strRef>
          </c:cat>
          <c:val>
            <c:numRef>
              <c:f>Sheet1!$Q$9:$Q$11</c:f>
              <c:numCache>
                <c:formatCode>#,##0</c:formatCode>
                <c:ptCount val="3"/>
                <c:pt idx="0">
                  <c:v>8024</c:v>
                </c:pt>
                <c:pt idx="1">
                  <c:v>3996</c:v>
                </c:pt>
                <c:pt idx="2">
                  <c:v>4491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023-4EEE-BAA5-FEE28885A7D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en-US" sz="1400" dirty="0"/>
              <a:t>폐업 비율</a:t>
            </a:r>
          </a:p>
        </c:rich>
      </c:tx>
      <c:layout>
        <c:manualLayout>
          <c:xMode val="edge"/>
          <c:yMode val="edge"/>
          <c:x val="0.25332235079428106"/>
          <c:y val="2.2892219458801561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8239543739213236E-2"/>
          <c:y val="0.18930149919332678"/>
          <c:w val="0.51687598339421892"/>
          <c:h val="0.59542968181732792"/>
        </c:manualLayout>
      </c:layout>
      <c:pieChart>
        <c:varyColors val="1"/>
        <c:ser>
          <c:idx val="0"/>
          <c:order val="0"/>
          <c:tx>
            <c:strRef>
              <c:f>Sheet1!$R$8</c:f>
              <c:strCache>
                <c:ptCount val="1"/>
                <c:pt idx="0">
                  <c:v>폐업수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Sheet1!$P$9:$P$11</c:f>
              <c:strCache>
                <c:ptCount val="3"/>
                <c:pt idx="0">
                  <c:v>외식업</c:v>
                </c:pt>
                <c:pt idx="1">
                  <c:v>서비스업</c:v>
                </c:pt>
                <c:pt idx="2">
                  <c:v>소매업</c:v>
                </c:pt>
              </c:strCache>
            </c:strRef>
          </c:cat>
          <c:val>
            <c:numRef>
              <c:f>Sheet1!$R$9:$R$11</c:f>
              <c:numCache>
                <c:formatCode>#,##0</c:formatCode>
                <c:ptCount val="3"/>
                <c:pt idx="0">
                  <c:v>6854</c:v>
                </c:pt>
                <c:pt idx="1">
                  <c:v>4305</c:v>
                </c:pt>
                <c:pt idx="2">
                  <c:v>4652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61-47BA-B0D5-AC2226F08DE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6456231206717853"/>
          <c:y val="0.19617209203370337"/>
          <c:w val="0.26685600805953075"/>
          <c:h val="0.58509729255438103"/>
        </c:manualLayout>
      </c:layout>
      <c:overlay val="0"/>
      <c:txPr>
        <a:bodyPr/>
        <a:lstStyle/>
        <a:p>
          <a:pPr rtl="0">
            <a:defRPr/>
          </a:pPr>
          <a:endParaRPr lang="ko-KR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C15DC-777C-47FB-95E8-118F6F2915D1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06A5F-FC95-48A0-BAE6-50222F09B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782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06A5F-FC95-48A0-BAE6-50222F09B6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098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기간 </a:t>
            </a:r>
            <a:r>
              <a:rPr lang="ko-KR" altLang="en-US" dirty="0" err="1"/>
              <a:t>추가할수</a:t>
            </a:r>
            <a:r>
              <a:rPr lang="ko-KR" altLang="en-US" dirty="0"/>
              <a:t> 있으면 추가</a:t>
            </a:r>
            <a:endParaRPr lang="en-US" altLang="ko-KR" dirty="0"/>
          </a:p>
          <a:p>
            <a:r>
              <a:rPr lang="ko-KR" altLang="en-US" dirty="0"/>
              <a:t>월별 평균</a:t>
            </a:r>
            <a:r>
              <a:rPr lang="en-US" altLang="ko-KR" dirty="0"/>
              <a:t>, </a:t>
            </a:r>
            <a:r>
              <a:rPr lang="ko-KR" altLang="en-US" dirty="0"/>
              <a:t>일별 평균 추가할 수 있으면 추가</a:t>
            </a:r>
            <a:endParaRPr lang="en-US" altLang="ko-KR" dirty="0"/>
          </a:p>
          <a:p>
            <a:r>
              <a:rPr lang="ko-KR" altLang="en-US" dirty="0"/>
              <a:t>반응변수 로그 씌웠는지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06A5F-FC95-48A0-BAE6-50222F09B6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635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06A5F-FC95-48A0-BAE6-50222F09B6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32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06A5F-FC95-48A0-BAE6-50222F09B6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523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06A5F-FC95-48A0-BAE6-50222F09B6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066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06A5F-FC95-48A0-BAE6-50222F09B6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643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06A5F-FC95-48A0-BAE6-50222F09B6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29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78E0A-4C18-4643-9C43-CA0060116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ADB6BC-04B4-4452-B62E-7C58AB7B0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1757E9-9E2C-4904-9514-E0A68B22C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3778C-A5E0-405E-BA85-ABB53B3FAB90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8EEE89-9D79-46A8-AE35-20BDA071E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F0D904-8283-4E44-BB15-9A8291EC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045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B9D6C-9EC8-454A-BF23-FFC8920C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CD9D63-362B-476F-B222-C9853AC19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BF842-361E-438A-A26D-5E3766F74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BBA6-D6B3-426A-B5F9-19FEC5ED9E74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73EFD-AB28-44B2-9549-570F773C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D23D38-1777-4177-8B1F-B719355EC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07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AA40CF-6507-4F50-A6F8-1E24C1F9D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78DA63-B811-4477-B70E-ED647C2D3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31ED74-29B0-4F54-9744-B7F169691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C4F-3CDE-44D3-B014-CF4EA6FE8A20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DF7B2A-5BD2-4358-9FDB-228E20EDC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47777C-9363-493B-852D-8AF10D8CD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02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66A0D-9F1F-4BD0-B858-3C7289523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13D12E-8EA9-463A-864F-7C1F07B22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B958F-1314-4B5F-8D40-D36C3B3D7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FC954-7C22-4524-8D5E-55AB2914C96A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69810-88E7-4FF6-A951-B4F150888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8AA7C8-42CC-4260-8F04-1D5DF262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73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3DF54-B743-4CC9-9D11-9EEA03FD9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FF5F84-F0B8-4C71-B811-051B24FE1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45FB99-688C-4ED8-AC98-D6A0A5EAA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B2F00-F5CF-49F7-AD16-AD167B931F19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710BB0-5937-45EE-8C03-B8DA3C112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C28597-0CDB-417F-9CF8-875639C3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64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F7F19-F292-49E8-861B-944495974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1B733A-7890-4B67-95A3-EDC8989C3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E588BB-FA4B-4EA3-83A1-B06712307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A32715-7A6A-4CCD-8E22-B77B0C03F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4DC35-C403-4524-AAA4-444B39AA5DC6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FC8C30-9DB4-4FFA-A712-8E7DD80B0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40DFB6-929A-4E8D-AB78-ACCCF48F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858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735310-54A4-4D7F-8022-4954A1D5F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0F3B62-14D6-4D28-A05D-2035C8972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DAE693-A868-4594-8031-B06699573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3DC2D0-5DE2-4657-A8F4-487FCCD78B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109DAD-403C-47C2-B549-2E190F29ED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030CD8-CAB6-4A9A-9BDD-B97293F0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08C7-EF5D-436E-ABA9-00A2B45202D1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4EF281-799A-40CA-B1D5-96CEDE4E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3722D1-49CE-416C-91C0-26911436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46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86CBC-40E1-47DE-B3C8-44735966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D04433-91F7-47EB-B5D2-0482C69BE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98D21-3E1D-4DFC-BE5D-0BF2C792C7F9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A9B66D-F378-4C75-9380-30FCA1933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EBAD5B-F37B-4E98-804D-CC38B6E7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291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18E87A-9034-4E2A-BB16-F51AB22A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E652-AE32-47EE-83B6-540FF6D88C84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5A3379-5948-491E-AE60-EBC787858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0BB00D-12B8-4EF2-BAE8-723046BC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045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3F5C5-729E-401C-A0FE-B52B52C5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4CBD61-E85F-4208-A1B0-58897F11D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6961A7-F99F-48F6-8D6F-0914A4328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00CCAE-66F6-4015-8679-75E20C1FE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1D16-88B2-456A-97DD-0D6F4A6684CE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F77A53-EB59-4CA7-8F61-137E132AB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B5D2B8-2F0D-4B4C-8989-C03E18B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170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7332D-F199-4B55-804C-FBF29F3DD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DD31D7-F40F-487D-B7D3-05061A7285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67254-2E1B-4F5D-9830-B0096CB3B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5E9870-B456-4648-8D11-805F599EF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39F3-9DBF-4D73-9112-BA1A625040C8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2E7027-622E-4778-901F-97B678271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A388DB-ABC9-4B4F-A50B-8C994480F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125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386F82-B609-444B-BA6C-F82F35C4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13EFD-42EA-44B3-A868-FAF8A49DF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3F3B23-30C5-4D7B-82CB-6100F36E9F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D5F8F-E622-4BF7-9D37-66667920CAB8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1EA0E9-51A8-4B65-84E5-22D67FCC1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40CE6-D96C-4F11-B617-EC2D07E0D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BF89-3B22-4C73-B1C3-74FDF95A4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75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3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chart" Target="../charts/chart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13.png"/><Relationship Id="rId10" Type="http://schemas.openxmlformats.org/officeDocument/2006/relationships/image" Target="../media/image22.png"/><Relationship Id="rId4" Type="http://schemas.openxmlformats.org/officeDocument/2006/relationships/image" Target="../media/image180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8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90BF5D-1CA9-4023-B2F0-7CC8C303EE7C}"/>
              </a:ext>
            </a:extLst>
          </p:cNvPr>
          <p:cNvSpPr/>
          <p:nvPr/>
        </p:nvSpPr>
        <p:spPr>
          <a:xfrm>
            <a:off x="341746" y="314035"/>
            <a:ext cx="11443854" cy="6234547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EE7614-65F3-4CC7-8EDC-F02923C5DE48}"/>
              </a:ext>
            </a:extLst>
          </p:cNvPr>
          <p:cNvSpPr txBox="1"/>
          <p:nvPr/>
        </p:nvSpPr>
        <p:spPr>
          <a:xfrm>
            <a:off x="406400" y="378692"/>
            <a:ext cx="3751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2021 </a:t>
            </a:r>
            <a:r>
              <a:rPr lang="ko-KR" altLang="en-US" sz="2000" dirty="0">
                <a:solidFill>
                  <a:schemeClr val="bg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서울시 </a:t>
            </a:r>
            <a:r>
              <a:rPr lang="ko-KR" altLang="en-US" sz="2000" dirty="0" err="1">
                <a:solidFill>
                  <a:schemeClr val="bg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빅데이터캠퍼스</a:t>
            </a:r>
            <a:r>
              <a:rPr lang="ko-KR" altLang="en-US" sz="2000" dirty="0">
                <a:solidFill>
                  <a:schemeClr val="bg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공모전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C865A-5791-4CC1-9F40-CC9148730262}"/>
              </a:ext>
            </a:extLst>
          </p:cNvPr>
          <p:cNvSpPr txBox="1"/>
          <p:nvPr/>
        </p:nvSpPr>
        <p:spPr>
          <a:xfrm>
            <a:off x="1704146" y="3183451"/>
            <a:ext cx="8719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위드코로나에</a:t>
            </a:r>
            <a:r>
              <a:rPr lang="ko-KR" altLang="en-US" sz="4000" dirty="0">
                <a:solidFill>
                  <a:schemeClr val="bg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대비하는 골목상권 매출 분석</a:t>
            </a:r>
          </a:p>
        </p:txBody>
      </p:sp>
      <p:pic>
        <p:nvPicPr>
          <p:cNvPr id="10" name="Picture 6" descr="Restaurant free icon">
            <a:extLst>
              <a:ext uri="{FF2B5EF4-FFF2-40B4-BE49-F238E27FC236}">
                <a16:creationId xmlns:a16="http://schemas.microsoft.com/office/drawing/2014/main" id="{486CC2C0-BB55-4A1A-9D25-D2B534259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312189"/>
            <a:ext cx="871262" cy="871262"/>
          </a:xfrm>
          <a:prstGeom prst="rect">
            <a:avLst/>
          </a:prstGeom>
          <a:noFill/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F260F36-7B68-409F-97DE-045739797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941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9D9B8D01-537A-4476-BE69-69B661984DB3}"/>
              </a:ext>
            </a:extLst>
          </p:cNvPr>
          <p:cNvSpPr/>
          <p:nvPr/>
        </p:nvSpPr>
        <p:spPr>
          <a:xfrm>
            <a:off x="545858" y="2614076"/>
            <a:ext cx="2630479" cy="173427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5FC718D-3122-4623-9C10-E4A4BDA31743}"/>
              </a:ext>
            </a:extLst>
          </p:cNvPr>
          <p:cNvSpPr/>
          <p:nvPr/>
        </p:nvSpPr>
        <p:spPr>
          <a:xfrm>
            <a:off x="6705643" y="2623306"/>
            <a:ext cx="2630479" cy="173427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546FAF0-5291-402E-AAF5-01C260901D66}"/>
              </a:ext>
            </a:extLst>
          </p:cNvPr>
          <p:cNvSpPr/>
          <p:nvPr/>
        </p:nvSpPr>
        <p:spPr>
          <a:xfrm>
            <a:off x="3269441" y="2911900"/>
            <a:ext cx="2211676" cy="190923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10B58D2-6412-44C6-8310-64B9676412B3}"/>
              </a:ext>
            </a:extLst>
          </p:cNvPr>
          <p:cNvSpPr/>
          <p:nvPr/>
        </p:nvSpPr>
        <p:spPr>
          <a:xfrm>
            <a:off x="9256424" y="2911900"/>
            <a:ext cx="2024384" cy="190923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781D714-11B3-4CA1-A457-1DFBD0AE82F6}"/>
              </a:ext>
            </a:extLst>
          </p:cNvPr>
          <p:cNvSpPr/>
          <p:nvPr/>
        </p:nvSpPr>
        <p:spPr>
          <a:xfrm>
            <a:off x="6728817" y="5412621"/>
            <a:ext cx="2607305" cy="160952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AA43E4F-4069-4BDD-822F-7546703A71BE}"/>
              </a:ext>
            </a:extLst>
          </p:cNvPr>
          <p:cNvSpPr/>
          <p:nvPr/>
        </p:nvSpPr>
        <p:spPr>
          <a:xfrm>
            <a:off x="11057468" y="5714662"/>
            <a:ext cx="780749" cy="186833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7F5634-0276-46B4-8D3A-3B063374547C}"/>
              </a:ext>
            </a:extLst>
          </p:cNvPr>
          <p:cNvSpPr/>
          <p:nvPr/>
        </p:nvSpPr>
        <p:spPr>
          <a:xfrm>
            <a:off x="7194409" y="5965696"/>
            <a:ext cx="332548" cy="211155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A3B2D25-245D-4BD6-AA9A-6937E6B2A083}"/>
              </a:ext>
            </a:extLst>
          </p:cNvPr>
          <p:cNvSpPr/>
          <p:nvPr/>
        </p:nvSpPr>
        <p:spPr>
          <a:xfrm>
            <a:off x="10102341" y="6351733"/>
            <a:ext cx="1644537" cy="207683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B153AAB-5545-4394-8744-3A7FC808E359}"/>
              </a:ext>
            </a:extLst>
          </p:cNvPr>
          <p:cNvSpPr/>
          <p:nvPr/>
        </p:nvSpPr>
        <p:spPr>
          <a:xfrm>
            <a:off x="7169193" y="6570930"/>
            <a:ext cx="1080801" cy="228481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607A98E-F7D0-4B03-9698-379623E79374}"/>
              </a:ext>
            </a:extLst>
          </p:cNvPr>
          <p:cNvSpPr/>
          <p:nvPr/>
        </p:nvSpPr>
        <p:spPr>
          <a:xfrm>
            <a:off x="610140" y="5422447"/>
            <a:ext cx="1882803" cy="151126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012140B-A14F-4D19-A2C9-182B9B86BF59}"/>
              </a:ext>
            </a:extLst>
          </p:cNvPr>
          <p:cNvSpPr/>
          <p:nvPr/>
        </p:nvSpPr>
        <p:spPr>
          <a:xfrm>
            <a:off x="5051643" y="5984662"/>
            <a:ext cx="647293" cy="163055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07D36B9-0B43-4D87-A4F2-297EFE86607D}"/>
              </a:ext>
            </a:extLst>
          </p:cNvPr>
          <p:cNvSpPr/>
          <p:nvPr/>
        </p:nvSpPr>
        <p:spPr>
          <a:xfrm>
            <a:off x="1151626" y="6206377"/>
            <a:ext cx="330665" cy="196331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7E57F-39DF-40DC-80BC-F64838AC3E69}"/>
              </a:ext>
            </a:extLst>
          </p:cNvPr>
          <p:cNvSpPr/>
          <p:nvPr/>
        </p:nvSpPr>
        <p:spPr>
          <a:xfrm>
            <a:off x="0" y="933446"/>
            <a:ext cx="12192000" cy="285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95D04D-0590-4A33-B987-DAF31F9A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" t="52441" r="79470"/>
          <a:stretch/>
        </p:blipFill>
        <p:spPr>
          <a:xfrm>
            <a:off x="0" y="405198"/>
            <a:ext cx="2303252" cy="52824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00E660-321D-4459-BF8F-E6DB8557550A}"/>
              </a:ext>
            </a:extLst>
          </p:cNvPr>
          <p:cNvCxnSpPr/>
          <p:nvPr/>
        </p:nvCxnSpPr>
        <p:spPr>
          <a:xfrm>
            <a:off x="0" y="1219094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5D22BD-AB57-46CB-A233-19F74D232196}"/>
              </a:ext>
            </a:extLst>
          </p:cNvPr>
          <p:cNvSpPr txBox="1"/>
          <p:nvPr/>
        </p:nvSpPr>
        <p:spPr>
          <a:xfrm>
            <a:off x="3488950" y="48991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D3E41-6651-474C-A784-43807B62BC20}"/>
              </a:ext>
            </a:extLst>
          </p:cNvPr>
          <p:cNvSpPr txBox="1"/>
          <p:nvPr/>
        </p:nvSpPr>
        <p:spPr>
          <a:xfrm>
            <a:off x="5056545" y="489910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 재정의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5A0E99-1BF1-4CCC-AA09-AC312E275005}"/>
              </a:ext>
            </a:extLst>
          </p:cNvPr>
          <p:cNvSpPr txBox="1"/>
          <p:nvPr/>
        </p:nvSpPr>
        <p:spPr>
          <a:xfrm>
            <a:off x="7876085" y="477051"/>
            <a:ext cx="1702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매출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AE778-AA50-4575-BAA6-F99B410AE6D6}"/>
              </a:ext>
            </a:extLst>
          </p:cNvPr>
          <p:cNvSpPr txBox="1"/>
          <p:nvPr/>
        </p:nvSpPr>
        <p:spPr>
          <a:xfrm>
            <a:off x="10132619" y="469267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614646-0C92-4F57-A948-9D9A5F30C9A3}"/>
              </a:ext>
            </a:extLst>
          </p:cNvPr>
          <p:cNvGrpSpPr/>
          <p:nvPr/>
        </p:nvGrpSpPr>
        <p:grpSpPr>
          <a:xfrm>
            <a:off x="1" y="0"/>
            <a:ext cx="12191998" cy="391458"/>
            <a:chOff x="1" y="0"/>
            <a:chExt cx="12191998" cy="39145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1A349A-69F9-4D4F-86C1-BA3828C68533}"/>
                </a:ext>
              </a:extLst>
            </p:cNvPr>
            <p:cNvSpPr/>
            <p:nvPr/>
          </p:nvSpPr>
          <p:spPr>
            <a:xfrm>
              <a:off x="1731297" y="0"/>
              <a:ext cx="10460702" cy="391458"/>
            </a:xfrm>
            <a:prstGeom prst="rect">
              <a:avLst/>
            </a:prstGeom>
            <a:solidFill>
              <a:srgbClr val="378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B873B8-EEF4-49D0-B96E-3FC395158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5" r="84010" b="62071"/>
            <a:stretch/>
          </p:blipFill>
          <p:spPr>
            <a:xfrm>
              <a:off x="1" y="0"/>
              <a:ext cx="1949570" cy="39145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EABB273-5A5D-4FEB-B815-921487209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85" t="4232" r="23146" b="65286"/>
            <a:stretch/>
          </p:blipFill>
          <p:spPr>
            <a:xfrm>
              <a:off x="8249994" y="34504"/>
              <a:ext cx="3873261" cy="33855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EC82CF5-7791-49A0-A858-84F8410F5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929" t="4231" r="63349" b="65287"/>
            <a:stretch/>
          </p:blipFill>
          <p:spPr>
            <a:xfrm>
              <a:off x="3272541" y="34504"/>
              <a:ext cx="2648309" cy="338554"/>
            </a:xfrm>
            <a:prstGeom prst="rect">
              <a:avLst/>
            </a:prstGeom>
          </p:spPr>
        </p:pic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063C12E-9747-4734-8DAB-896C73563B4E}"/>
              </a:ext>
            </a:extLst>
          </p:cNvPr>
          <p:cNvCxnSpPr>
            <a:cxnSpLocks/>
          </p:cNvCxnSpPr>
          <p:nvPr/>
        </p:nvCxnSpPr>
        <p:spPr>
          <a:xfrm>
            <a:off x="6096000" y="2063566"/>
            <a:ext cx="0" cy="4595852"/>
          </a:xfrm>
          <a:prstGeom prst="line">
            <a:avLst/>
          </a:prstGeom>
          <a:ln w="57150">
            <a:solidFill>
              <a:srgbClr val="0477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93CC601-5664-4223-892F-F1B1C885D0CD}"/>
              </a:ext>
            </a:extLst>
          </p:cNvPr>
          <p:cNvSpPr txBox="1"/>
          <p:nvPr/>
        </p:nvSpPr>
        <p:spPr>
          <a:xfrm>
            <a:off x="6607340" y="951190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클러스터링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2AC68C-D1C7-42B8-A2DA-E36B1EF3BA56}"/>
              </a:ext>
            </a:extLst>
          </p:cNvPr>
          <p:cNvSpPr txBox="1"/>
          <p:nvPr/>
        </p:nvSpPr>
        <p:spPr>
          <a:xfrm>
            <a:off x="4981799" y="951191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데이터탐색및전처리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4A4A97F-B4EE-48ED-A40C-F658A193AA6A}"/>
              </a:ext>
            </a:extLst>
          </p:cNvPr>
          <p:cNvCxnSpPr>
            <a:cxnSpLocks/>
          </p:cNvCxnSpPr>
          <p:nvPr/>
        </p:nvCxnSpPr>
        <p:spPr>
          <a:xfrm>
            <a:off x="6647833" y="995946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E0E04B8-66EA-454D-8826-F1CF9AD15FD0}"/>
              </a:ext>
            </a:extLst>
          </p:cNvPr>
          <p:cNvCxnSpPr>
            <a:cxnSpLocks/>
          </p:cNvCxnSpPr>
          <p:nvPr/>
        </p:nvCxnSpPr>
        <p:spPr>
          <a:xfrm>
            <a:off x="5008920" y="995946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D1A5DB8-EE01-4168-BA99-4D709FFFF861}"/>
              </a:ext>
            </a:extLst>
          </p:cNvPr>
          <p:cNvCxnSpPr>
            <a:cxnSpLocks/>
          </p:cNvCxnSpPr>
          <p:nvPr/>
        </p:nvCxnSpPr>
        <p:spPr>
          <a:xfrm>
            <a:off x="7629635" y="995946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7B4DC8E-5C04-48DF-82D7-9F17205FB560}"/>
              </a:ext>
            </a:extLst>
          </p:cNvPr>
          <p:cNvCxnSpPr>
            <a:cxnSpLocks/>
          </p:cNvCxnSpPr>
          <p:nvPr/>
        </p:nvCxnSpPr>
        <p:spPr>
          <a:xfrm>
            <a:off x="6684509" y="1219094"/>
            <a:ext cx="945126" cy="0"/>
          </a:xfrm>
          <a:prstGeom prst="line">
            <a:avLst/>
          </a:prstGeom>
          <a:ln w="38100">
            <a:solidFill>
              <a:srgbClr val="85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95E0DA-8081-4685-961F-6288AC26A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5" name="사각형: 위쪽 모서리의 한쪽은 둥글고 다른 한쪽은 잘림 24">
            <a:extLst>
              <a:ext uri="{FF2B5EF4-FFF2-40B4-BE49-F238E27FC236}">
                <a16:creationId xmlns:a16="http://schemas.microsoft.com/office/drawing/2014/main" id="{E11A6271-991A-4DFE-BD77-8A6DBC76527D}"/>
              </a:ext>
            </a:extLst>
          </p:cNvPr>
          <p:cNvSpPr/>
          <p:nvPr/>
        </p:nvSpPr>
        <p:spPr>
          <a:xfrm>
            <a:off x="339835" y="1462890"/>
            <a:ext cx="2275774" cy="376530"/>
          </a:xfrm>
          <a:prstGeom prst="snipRoundRect">
            <a:avLst/>
          </a:prstGeom>
          <a:solidFill>
            <a:srgbClr val="047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군집분석 결과 해석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4FECAA-54CE-48B0-8223-4F505142D534}"/>
              </a:ext>
            </a:extLst>
          </p:cNvPr>
          <p:cNvSpPr/>
          <p:nvPr/>
        </p:nvSpPr>
        <p:spPr>
          <a:xfrm>
            <a:off x="339836" y="2063566"/>
            <a:ext cx="995804" cy="376530"/>
          </a:xfrm>
          <a:prstGeom prst="rect">
            <a:avLst/>
          </a:prstGeom>
          <a:noFill/>
          <a:ln w="28575">
            <a:solidFill>
              <a:srgbClr val="0477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군집</a:t>
            </a:r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916C21-249F-4D9D-B77C-0AD20A6A0408}"/>
              </a:ext>
            </a:extLst>
          </p:cNvPr>
          <p:cNvSpPr txBox="1"/>
          <p:nvPr/>
        </p:nvSpPr>
        <p:spPr>
          <a:xfrm>
            <a:off x="279497" y="2519131"/>
            <a:ext cx="52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양식음식점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중식음식점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한식음식점에 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상상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동 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존재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A3F998-34AB-4E28-885C-E62295A1F76D}"/>
              </a:ext>
            </a:extLst>
          </p:cNvPr>
          <p:cNvSpPr txBox="1"/>
          <p:nvPr/>
        </p:nvSpPr>
        <p:spPr>
          <a:xfrm>
            <a:off x="472961" y="3186819"/>
            <a:ext cx="52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1)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양식음식점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중식음식점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한식음식점 </a:t>
            </a:r>
            <a:r>
              <a:rPr lang="ko-KR" altLang="en-US" sz="1600" dirty="0">
                <a:solidFill>
                  <a:srgbClr val="0070C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모두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상상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동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8771F-4FD2-4F05-974D-90B5CAC35B3A}"/>
              </a:ext>
            </a:extLst>
          </p:cNvPr>
          <p:cNvSpPr txBox="1"/>
          <p:nvPr/>
        </p:nvSpPr>
        <p:spPr>
          <a:xfrm>
            <a:off x="472961" y="3939684"/>
            <a:ext cx="52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2)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양식음식점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중식음식점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한식음식점 중 </a:t>
            </a:r>
            <a:r>
              <a:rPr lang="ko-KR" altLang="en-US" sz="1600" dirty="0">
                <a:solidFill>
                  <a:srgbClr val="0070C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두 개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상상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동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355916-C2FB-4413-83BE-13139AF82D0B}"/>
              </a:ext>
            </a:extLst>
          </p:cNvPr>
          <p:cNvSpPr txBox="1"/>
          <p:nvPr/>
        </p:nvSpPr>
        <p:spPr>
          <a:xfrm>
            <a:off x="837739" y="4212403"/>
            <a:ext cx="4928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양식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중식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교남동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용산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망우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 외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13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동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양식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한식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중곡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자양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증산동 외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동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중식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한식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면목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불광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C24BAE-C365-49DC-B2BB-C9DFB17C3D83}"/>
              </a:ext>
            </a:extLst>
          </p:cNvPr>
          <p:cNvSpPr txBox="1"/>
          <p:nvPr/>
        </p:nvSpPr>
        <p:spPr>
          <a:xfrm>
            <a:off x="279497" y="5303171"/>
            <a:ext cx="5486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치킨전문점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패스트푸드점에 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상하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동 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존재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나아가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패스트푸드점의 경우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상상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동은 최저로 존재</a:t>
            </a: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F3BBBBAB-D61D-40BF-9820-5BB0D123B0AB}"/>
              </a:ext>
            </a:extLst>
          </p:cNvPr>
          <p:cNvSpPr/>
          <p:nvPr/>
        </p:nvSpPr>
        <p:spPr>
          <a:xfrm>
            <a:off x="623599" y="2865584"/>
            <a:ext cx="428277" cy="283025"/>
          </a:xfrm>
          <a:prstGeom prst="rightArrow">
            <a:avLst/>
          </a:prstGeom>
          <a:solidFill>
            <a:srgbClr val="D9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5DC033-DF77-4363-BFB9-9E333B3BDF22}"/>
              </a:ext>
            </a:extLst>
          </p:cNvPr>
          <p:cNvSpPr txBox="1"/>
          <p:nvPr/>
        </p:nvSpPr>
        <p:spPr>
          <a:xfrm>
            <a:off x="1051876" y="2844293"/>
            <a:ext cx="455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모두 전년 대비 매출 타격이 상대적으로 작음</a:t>
            </a: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BAFAB9A5-EED3-4697-A9A2-D5F5758B20EA}"/>
              </a:ext>
            </a:extLst>
          </p:cNvPr>
          <p:cNvSpPr/>
          <p:nvPr/>
        </p:nvSpPr>
        <p:spPr>
          <a:xfrm>
            <a:off x="623599" y="5893826"/>
            <a:ext cx="428277" cy="283025"/>
          </a:xfrm>
          <a:prstGeom prst="rightArrow">
            <a:avLst/>
          </a:prstGeom>
          <a:solidFill>
            <a:srgbClr val="D9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28564A-B17B-4D38-9A3D-802D72A2A556}"/>
              </a:ext>
            </a:extLst>
          </p:cNvPr>
          <p:cNvSpPr txBox="1"/>
          <p:nvPr/>
        </p:nvSpPr>
        <p:spPr>
          <a:xfrm>
            <a:off x="1051875" y="5872535"/>
            <a:ext cx="4868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년에 매출 타격이 상대적으로 적었지만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년에 매출 타격 커짐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4C3D56-74DA-42E5-9CBB-69C8B7BAEC4B}"/>
              </a:ext>
            </a:extLst>
          </p:cNvPr>
          <p:cNvSpPr/>
          <p:nvPr/>
        </p:nvSpPr>
        <p:spPr>
          <a:xfrm>
            <a:off x="6425878" y="2063566"/>
            <a:ext cx="995804" cy="376530"/>
          </a:xfrm>
          <a:prstGeom prst="rect">
            <a:avLst/>
          </a:prstGeom>
          <a:noFill/>
          <a:ln w="28575">
            <a:solidFill>
              <a:srgbClr val="0477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군집</a:t>
            </a:r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DD2D625-1E7C-45FC-9693-DBDA26031418}"/>
              </a:ext>
            </a:extLst>
          </p:cNvPr>
          <p:cNvSpPr txBox="1"/>
          <p:nvPr/>
        </p:nvSpPr>
        <p:spPr>
          <a:xfrm>
            <a:off x="6403658" y="2519131"/>
            <a:ext cx="52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양식음식점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중식음식점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패스트푸드점에 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하하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동 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존재</a:t>
            </a: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EDF902B2-253F-4229-B120-A95224C809EF}"/>
              </a:ext>
            </a:extLst>
          </p:cNvPr>
          <p:cNvSpPr/>
          <p:nvPr/>
        </p:nvSpPr>
        <p:spPr>
          <a:xfrm>
            <a:off x="6632832" y="2865584"/>
            <a:ext cx="428277" cy="283025"/>
          </a:xfrm>
          <a:prstGeom prst="rightArrow">
            <a:avLst/>
          </a:prstGeom>
          <a:solidFill>
            <a:srgbClr val="D9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807DB7-1BCF-40C2-B43D-14C275945FFD}"/>
              </a:ext>
            </a:extLst>
          </p:cNvPr>
          <p:cNvSpPr txBox="1"/>
          <p:nvPr/>
        </p:nvSpPr>
        <p:spPr>
          <a:xfrm>
            <a:off x="7061109" y="2844293"/>
            <a:ext cx="455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모두 전년 대비 매출 타격이 상대적으로 큼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5B5AE2-ACFD-42CE-A280-777A3DCAE3F1}"/>
              </a:ext>
            </a:extLst>
          </p:cNvPr>
          <p:cNvSpPr txBox="1"/>
          <p:nvPr/>
        </p:nvSpPr>
        <p:spPr>
          <a:xfrm>
            <a:off x="6607340" y="3186819"/>
            <a:ext cx="52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1)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양식음식점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중식음식점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패스트푸드점 </a:t>
            </a:r>
            <a:r>
              <a:rPr lang="ko-KR" altLang="en-US" sz="1600" dirty="0">
                <a:solidFill>
                  <a:srgbClr val="0070C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모두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동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D533F6-FF91-4625-842D-75608FC8FCCF}"/>
              </a:ext>
            </a:extLst>
          </p:cNvPr>
          <p:cNvSpPr txBox="1"/>
          <p:nvPr/>
        </p:nvSpPr>
        <p:spPr>
          <a:xfrm>
            <a:off x="6866316" y="3544341"/>
            <a:ext cx="52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이태원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보광동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 외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동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7932D3-45B5-4339-94C9-F86F785DBE52}"/>
              </a:ext>
            </a:extLst>
          </p:cNvPr>
          <p:cNvSpPr txBox="1"/>
          <p:nvPr/>
        </p:nvSpPr>
        <p:spPr>
          <a:xfrm>
            <a:off x="837738" y="3544341"/>
            <a:ext cx="52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북가좌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망원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 외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동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5C89B5-F0C1-4181-B81E-C43B480365F8}"/>
              </a:ext>
            </a:extLst>
          </p:cNvPr>
          <p:cNvSpPr txBox="1"/>
          <p:nvPr/>
        </p:nvSpPr>
        <p:spPr>
          <a:xfrm>
            <a:off x="6609825" y="3939684"/>
            <a:ext cx="52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2)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양식음식점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중식음식점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패스트푸드점 중 </a:t>
            </a:r>
            <a:r>
              <a:rPr lang="ko-KR" altLang="en-US" sz="1600" dirty="0">
                <a:solidFill>
                  <a:srgbClr val="0070C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두 개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동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B2D00A0-2D74-48A2-A075-EA5665FC4F06}"/>
              </a:ext>
            </a:extLst>
          </p:cNvPr>
          <p:cNvSpPr txBox="1"/>
          <p:nvPr/>
        </p:nvSpPr>
        <p:spPr>
          <a:xfrm>
            <a:off x="6974603" y="4212403"/>
            <a:ext cx="4928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양식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중식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수유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낙성대동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양식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패스트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청구동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효창동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왕십리도선동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외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13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동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중식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패스트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한남동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이문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보문동 외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동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6E9CD1-0B08-46A2-9196-94779D69ED22}"/>
              </a:ext>
            </a:extLst>
          </p:cNvPr>
          <p:cNvSpPr txBox="1"/>
          <p:nvPr/>
        </p:nvSpPr>
        <p:spPr>
          <a:xfrm>
            <a:off x="6432386" y="5303171"/>
            <a:ext cx="5486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중식음식점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치킨음식점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한식음식점에 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상하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동 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존재</a:t>
            </a: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4B11149E-BF38-4148-94FF-2770ADF8B853}"/>
              </a:ext>
            </a:extLst>
          </p:cNvPr>
          <p:cNvSpPr/>
          <p:nvPr/>
        </p:nvSpPr>
        <p:spPr>
          <a:xfrm>
            <a:off x="6710885" y="5664961"/>
            <a:ext cx="428277" cy="283025"/>
          </a:xfrm>
          <a:prstGeom prst="rightArrow">
            <a:avLst/>
          </a:prstGeom>
          <a:solidFill>
            <a:srgbClr val="D9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68938F-FEC4-492F-A834-CF69A2E88F0E}"/>
              </a:ext>
            </a:extLst>
          </p:cNvPr>
          <p:cNvSpPr txBox="1"/>
          <p:nvPr/>
        </p:nvSpPr>
        <p:spPr>
          <a:xfrm>
            <a:off x="7103964" y="5638906"/>
            <a:ext cx="4868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년에 매출 타격이 상대적으로 적었지만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년에 매출 타격 커짐</a:t>
            </a:r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17564A11-2091-4267-AA45-6AC46D854D6A}"/>
              </a:ext>
            </a:extLst>
          </p:cNvPr>
          <p:cNvSpPr/>
          <p:nvPr/>
        </p:nvSpPr>
        <p:spPr>
          <a:xfrm>
            <a:off x="6710885" y="6287905"/>
            <a:ext cx="428277" cy="283025"/>
          </a:xfrm>
          <a:prstGeom prst="rightArrow">
            <a:avLst/>
          </a:prstGeom>
          <a:solidFill>
            <a:srgbClr val="D9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3AE2891-D7CB-40E9-8417-DDA5A99C970D}"/>
              </a:ext>
            </a:extLst>
          </p:cNvPr>
          <p:cNvSpPr txBox="1"/>
          <p:nvPr/>
        </p:nvSpPr>
        <p:spPr>
          <a:xfrm>
            <a:off x="7103964" y="6261850"/>
            <a:ext cx="4868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번 해석 내용을 함께 고려해봤을 때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년도에 모든 업종이 매출 타격 입음</a:t>
            </a:r>
          </a:p>
        </p:txBody>
      </p:sp>
    </p:spTree>
    <p:extLst>
      <p:ext uri="{BB962C8B-B14F-4D97-AF65-F5344CB8AC3E}">
        <p14:creationId xmlns:p14="http://schemas.microsoft.com/office/powerpoint/2010/main" val="3940534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7E57F-39DF-40DC-80BC-F64838AC3E69}"/>
              </a:ext>
            </a:extLst>
          </p:cNvPr>
          <p:cNvSpPr/>
          <p:nvPr/>
        </p:nvSpPr>
        <p:spPr>
          <a:xfrm>
            <a:off x="0" y="933446"/>
            <a:ext cx="12192000" cy="285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95D04D-0590-4A33-B987-DAF31F9A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" t="52441" r="79470"/>
          <a:stretch/>
        </p:blipFill>
        <p:spPr>
          <a:xfrm>
            <a:off x="0" y="405198"/>
            <a:ext cx="2303252" cy="52824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00E660-321D-4459-BF8F-E6DB8557550A}"/>
              </a:ext>
            </a:extLst>
          </p:cNvPr>
          <p:cNvCxnSpPr/>
          <p:nvPr/>
        </p:nvCxnSpPr>
        <p:spPr>
          <a:xfrm>
            <a:off x="0" y="1219094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5D22BD-AB57-46CB-A233-19F74D232196}"/>
              </a:ext>
            </a:extLst>
          </p:cNvPr>
          <p:cNvSpPr txBox="1"/>
          <p:nvPr/>
        </p:nvSpPr>
        <p:spPr>
          <a:xfrm>
            <a:off x="3488950" y="48991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D3E41-6651-474C-A784-43807B62BC20}"/>
              </a:ext>
            </a:extLst>
          </p:cNvPr>
          <p:cNvSpPr txBox="1"/>
          <p:nvPr/>
        </p:nvSpPr>
        <p:spPr>
          <a:xfrm>
            <a:off x="5056545" y="489910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 재정의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5A0E99-1BF1-4CCC-AA09-AC312E275005}"/>
              </a:ext>
            </a:extLst>
          </p:cNvPr>
          <p:cNvSpPr txBox="1"/>
          <p:nvPr/>
        </p:nvSpPr>
        <p:spPr>
          <a:xfrm>
            <a:off x="7876085" y="477051"/>
            <a:ext cx="1702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매출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AE778-AA50-4575-BAA6-F99B410AE6D6}"/>
              </a:ext>
            </a:extLst>
          </p:cNvPr>
          <p:cNvSpPr txBox="1"/>
          <p:nvPr/>
        </p:nvSpPr>
        <p:spPr>
          <a:xfrm>
            <a:off x="10132619" y="469267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614646-0C92-4F57-A948-9D9A5F30C9A3}"/>
              </a:ext>
            </a:extLst>
          </p:cNvPr>
          <p:cNvGrpSpPr/>
          <p:nvPr/>
        </p:nvGrpSpPr>
        <p:grpSpPr>
          <a:xfrm>
            <a:off x="1" y="0"/>
            <a:ext cx="12191998" cy="391458"/>
            <a:chOff x="1" y="0"/>
            <a:chExt cx="12191998" cy="39145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1A349A-69F9-4D4F-86C1-BA3828C68533}"/>
                </a:ext>
              </a:extLst>
            </p:cNvPr>
            <p:cNvSpPr/>
            <p:nvPr/>
          </p:nvSpPr>
          <p:spPr>
            <a:xfrm>
              <a:off x="1731297" y="0"/>
              <a:ext cx="10460702" cy="391458"/>
            </a:xfrm>
            <a:prstGeom prst="rect">
              <a:avLst/>
            </a:prstGeom>
            <a:solidFill>
              <a:srgbClr val="378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B873B8-EEF4-49D0-B96E-3FC395158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5" r="84010" b="62071"/>
            <a:stretch/>
          </p:blipFill>
          <p:spPr>
            <a:xfrm>
              <a:off x="1" y="0"/>
              <a:ext cx="1949570" cy="39145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EABB273-5A5D-4FEB-B815-921487209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85" t="4232" r="23146" b="65286"/>
            <a:stretch/>
          </p:blipFill>
          <p:spPr>
            <a:xfrm>
              <a:off x="8249994" y="34504"/>
              <a:ext cx="3873261" cy="33855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EC82CF5-7791-49A0-A858-84F8410F5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929" t="4231" r="63349" b="65287"/>
            <a:stretch/>
          </p:blipFill>
          <p:spPr>
            <a:xfrm>
              <a:off x="3272541" y="34504"/>
              <a:ext cx="2648309" cy="338554"/>
            </a:xfrm>
            <a:prstGeom prst="rect">
              <a:avLst/>
            </a:prstGeom>
          </p:spPr>
        </p:pic>
      </p:grpSp>
      <p:sp>
        <p:nvSpPr>
          <p:cNvPr id="29" name="사각형: 위쪽 모서리의 한쪽은 둥글고 다른 한쪽은 잘림 28">
            <a:extLst>
              <a:ext uri="{FF2B5EF4-FFF2-40B4-BE49-F238E27FC236}">
                <a16:creationId xmlns:a16="http://schemas.microsoft.com/office/drawing/2014/main" id="{6BB440B6-2BE2-4681-BBC9-68C6FCECA5AC}"/>
              </a:ext>
            </a:extLst>
          </p:cNvPr>
          <p:cNvSpPr/>
          <p:nvPr/>
        </p:nvSpPr>
        <p:spPr>
          <a:xfrm>
            <a:off x="339834" y="1462890"/>
            <a:ext cx="2468021" cy="400110"/>
          </a:xfrm>
          <a:prstGeom prst="snipRoundRect">
            <a:avLst/>
          </a:prstGeom>
          <a:solidFill>
            <a:srgbClr val="047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군집별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매출 분석 의도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C61EF5-FDC0-4758-B1CC-0A8C75272CEB}"/>
              </a:ext>
            </a:extLst>
          </p:cNvPr>
          <p:cNvSpPr txBox="1"/>
          <p:nvPr/>
        </p:nvSpPr>
        <p:spPr>
          <a:xfrm>
            <a:off x="917247" y="2954417"/>
            <a:ext cx="630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19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인한 매출 변화 추세가 유사한 동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군집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끼리 분석 진행 </a:t>
            </a:r>
          </a:p>
        </p:txBody>
      </p:sp>
      <p:pic>
        <p:nvPicPr>
          <p:cNvPr id="31" name="Picture 6" descr="Check mark free icon">
            <a:extLst>
              <a:ext uri="{FF2B5EF4-FFF2-40B4-BE49-F238E27FC236}">
                <a16:creationId xmlns:a16="http://schemas.microsoft.com/office/drawing/2014/main" id="{49CA17EB-9771-4BAA-90E8-E901B1498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2" y="2557824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4512BE3-DA44-404A-8211-6906F8E3AC75}"/>
              </a:ext>
            </a:extLst>
          </p:cNvPr>
          <p:cNvSpPr txBox="1"/>
          <p:nvPr/>
        </p:nvSpPr>
        <p:spPr>
          <a:xfrm>
            <a:off x="926212" y="2511747"/>
            <a:ext cx="525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19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인해 급변한 상황을 설명변수로 수집하고자 함</a:t>
            </a:r>
          </a:p>
        </p:txBody>
      </p:sp>
      <p:pic>
        <p:nvPicPr>
          <p:cNvPr id="37" name="Picture 6" descr="Check mark free icon">
            <a:extLst>
              <a:ext uri="{FF2B5EF4-FFF2-40B4-BE49-F238E27FC236}">
                <a16:creationId xmlns:a16="http://schemas.microsoft.com/office/drawing/2014/main" id="{BBD2A0CE-51A2-4094-83E9-723582C9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2" y="3033485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사각형: 위쪽 모서리의 한쪽은 둥글고 다른 한쪽은 잘림 37">
            <a:extLst>
              <a:ext uri="{FF2B5EF4-FFF2-40B4-BE49-F238E27FC236}">
                <a16:creationId xmlns:a16="http://schemas.microsoft.com/office/drawing/2014/main" id="{ABF89323-363A-4369-A530-24D3149709BC}"/>
              </a:ext>
            </a:extLst>
          </p:cNvPr>
          <p:cNvSpPr/>
          <p:nvPr/>
        </p:nvSpPr>
        <p:spPr>
          <a:xfrm>
            <a:off x="339833" y="3773849"/>
            <a:ext cx="3613602" cy="400110"/>
          </a:xfrm>
          <a:prstGeom prst="snipRoundRect">
            <a:avLst/>
          </a:prstGeom>
          <a:solidFill>
            <a:srgbClr val="047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코로나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19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 인해 중요해진 변수는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  <a:endParaRPr lang="ko-KR" altLang="en-US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A0B8B4-035B-4704-9FB2-ECC4D3F52A00}"/>
              </a:ext>
            </a:extLst>
          </p:cNvPr>
          <p:cNvSpPr txBox="1"/>
          <p:nvPr/>
        </p:nvSpPr>
        <p:spPr>
          <a:xfrm>
            <a:off x="926212" y="2041102"/>
            <a:ext cx="1084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업종별 매출액에 영향을 미치는 요인을 상권특성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고객특성 등으로 구분하여 규명하고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향후 매출액을 예측하고자 함</a:t>
            </a:r>
          </a:p>
        </p:txBody>
      </p:sp>
      <p:pic>
        <p:nvPicPr>
          <p:cNvPr id="40" name="Picture 6" descr="Check mark free icon">
            <a:extLst>
              <a:ext uri="{FF2B5EF4-FFF2-40B4-BE49-F238E27FC236}">
                <a16:creationId xmlns:a16="http://schemas.microsoft.com/office/drawing/2014/main" id="{DA95715A-FE25-41CA-9749-DCF63053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2" y="2137301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89CB979-8E00-45DB-A04C-4F8E15213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4079" y="6330381"/>
            <a:ext cx="2743200" cy="365125"/>
          </a:xfrm>
        </p:spPr>
        <p:txBody>
          <a:bodyPr/>
          <a:lstStyle/>
          <a:p>
            <a:fld id="{F47EBF89-3B22-4C73-B1C3-74FDF95A4BF5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3917F3-7FC9-4E24-9021-60B4D37F3EE6}"/>
              </a:ext>
            </a:extLst>
          </p:cNvPr>
          <p:cNvSpPr txBox="1"/>
          <p:nvPr/>
        </p:nvSpPr>
        <p:spPr>
          <a:xfrm>
            <a:off x="9260272" y="945826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E285E6-279F-41F2-A415-D462266A571D}"/>
              </a:ext>
            </a:extLst>
          </p:cNvPr>
          <p:cNvSpPr txBox="1"/>
          <p:nvPr/>
        </p:nvSpPr>
        <p:spPr>
          <a:xfrm>
            <a:off x="7604217" y="939274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데이터탐색및전처리</a:t>
            </a:r>
            <a:endParaRPr lang="ko-KR" altLang="en-US" sz="1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B4B57AE-B933-490E-A969-584D08BBE381}"/>
              </a:ext>
            </a:extLst>
          </p:cNvPr>
          <p:cNvCxnSpPr>
            <a:cxnSpLocks/>
          </p:cNvCxnSpPr>
          <p:nvPr/>
        </p:nvCxnSpPr>
        <p:spPr>
          <a:xfrm>
            <a:off x="9260272" y="984594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BE07EDE-A0EF-4699-A984-7C3CC4C83537}"/>
              </a:ext>
            </a:extLst>
          </p:cNvPr>
          <p:cNvCxnSpPr>
            <a:cxnSpLocks/>
          </p:cNvCxnSpPr>
          <p:nvPr/>
        </p:nvCxnSpPr>
        <p:spPr>
          <a:xfrm>
            <a:off x="7604218" y="968305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D185CD7-3DF1-426F-80E3-1E61004174C8}"/>
              </a:ext>
            </a:extLst>
          </p:cNvPr>
          <p:cNvCxnSpPr>
            <a:cxnSpLocks/>
          </p:cNvCxnSpPr>
          <p:nvPr/>
        </p:nvCxnSpPr>
        <p:spPr>
          <a:xfrm>
            <a:off x="9944587" y="974857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D40ABB9-FEDD-4047-846F-A8B28B883C04}"/>
              </a:ext>
            </a:extLst>
          </p:cNvPr>
          <p:cNvCxnSpPr>
            <a:cxnSpLocks/>
          </p:cNvCxnSpPr>
          <p:nvPr/>
        </p:nvCxnSpPr>
        <p:spPr>
          <a:xfrm flipV="1">
            <a:off x="7604217" y="1219094"/>
            <a:ext cx="1656055" cy="1"/>
          </a:xfrm>
          <a:prstGeom prst="line">
            <a:avLst/>
          </a:prstGeom>
          <a:ln w="38100">
            <a:solidFill>
              <a:srgbClr val="85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19B3368-63F4-420B-B1D0-1860624DF788}"/>
              </a:ext>
            </a:extLst>
          </p:cNvPr>
          <p:cNvSpPr/>
          <p:nvPr/>
        </p:nvSpPr>
        <p:spPr>
          <a:xfrm>
            <a:off x="290457" y="4547014"/>
            <a:ext cx="1633179" cy="1511528"/>
          </a:xfrm>
          <a:prstGeom prst="roundRect">
            <a:avLst>
              <a:gd name="adj" fmla="val 46070"/>
            </a:avLst>
          </a:prstGeom>
          <a:noFill/>
          <a:ln w="28575">
            <a:solidFill>
              <a:srgbClr val="7AB3B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온라인</a:t>
            </a:r>
            <a:endParaRPr lang="en-US" altLang="ko-KR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소비 증가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9F60ABB-68C8-4018-B039-F6C0C04B12E9}"/>
              </a:ext>
            </a:extLst>
          </p:cNvPr>
          <p:cNvSpPr/>
          <p:nvPr/>
        </p:nvSpPr>
        <p:spPr>
          <a:xfrm>
            <a:off x="2339400" y="4547014"/>
            <a:ext cx="1721878" cy="1511528"/>
          </a:xfrm>
          <a:prstGeom prst="roundRect">
            <a:avLst>
              <a:gd name="adj" fmla="val 46070"/>
            </a:avLst>
          </a:prstGeom>
          <a:solidFill>
            <a:srgbClr val="7AB3B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전자상거래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카드금액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61EF6C34-211A-436D-9D76-7768D7CCF59B}"/>
              </a:ext>
            </a:extLst>
          </p:cNvPr>
          <p:cNvSpPr/>
          <p:nvPr/>
        </p:nvSpPr>
        <p:spPr>
          <a:xfrm>
            <a:off x="1943862" y="5198957"/>
            <a:ext cx="428277" cy="283025"/>
          </a:xfrm>
          <a:prstGeom prst="rightArrow">
            <a:avLst/>
          </a:prstGeom>
          <a:solidFill>
            <a:srgbClr val="7AB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C91F785-E920-41E6-BD6D-C6BC23398CEC}"/>
              </a:ext>
            </a:extLst>
          </p:cNvPr>
          <p:cNvSpPr/>
          <p:nvPr/>
        </p:nvSpPr>
        <p:spPr>
          <a:xfrm>
            <a:off x="4220432" y="4547014"/>
            <a:ext cx="1633179" cy="1511528"/>
          </a:xfrm>
          <a:prstGeom prst="roundRect">
            <a:avLst>
              <a:gd name="adj" fmla="val 46070"/>
            </a:avLst>
          </a:prstGeom>
          <a:noFill/>
          <a:ln w="28575">
            <a:solidFill>
              <a:srgbClr val="D97A0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인구절벽</a:t>
            </a:r>
            <a:endParaRPr lang="en-US" altLang="ko-KR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가속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28C6D442-62F6-40E4-A3E4-86493D873F50}"/>
              </a:ext>
            </a:extLst>
          </p:cNvPr>
          <p:cNvSpPr/>
          <p:nvPr/>
        </p:nvSpPr>
        <p:spPr>
          <a:xfrm>
            <a:off x="6309357" y="4547014"/>
            <a:ext cx="1633179" cy="1511528"/>
          </a:xfrm>
          <a:prstGeom prst="roundRect">
            <a:avLst>
              <a:gd name="adj" fmla="val 46070"/>
            </a:avLst>
          </a:prstGeom>
          <a:solidFill>
            <a:srgbClr val="D97A07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고령인구</a:t>
            </a:r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FEEF3D59-3A0D-459F-BBF3-5B873854E587}"/>
              </a:ext>
            </a:extLst>
          </p:cNvPr>
          <p:cNvSpPr/>
          <p:nvPr/>
        </p:nvSpPr>
        <p:spPr>
          <a:xfrm>
            <a:off x="5881080" y="5198957"/>
            <a:ext cx="428277" cy="283025"/>
          </a:xfrm>
          <a:prstGeom prst="rightArrow">
            <a:avLst/>
          </a:prstGeom>
          <a:solidFill>
            <a:srgbClr val="D9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55136DAB-A5F5-4B1A-B354-FEC252D653B7}"/>
              </a:ext>
            </a:extLst>
          </p:cNvPr>
          <p:cNvSpPr/>
          <p:nvPr/>
        </p:nvSpPr>
        <p:spPr>
          <a:xfrm>
            <a:off x="8112552" y="4547014"/>
            <a:ext cx="1633179" cy="1511528"/>
          </a:xfrm>
          <a:prstGeom prst="roundRect">
            <a:avLst>
              <a:gd name="adj" fmla="val 46070"/>
            </a:avLst>
          </a:prstGeom>
          <a:noFill/>
          <a:ln w="28575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K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자형</a:t>
            </a:r>
            <a:endParaRPr lang="en-US" altLang="ko-KR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양극화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79084D3B-BA08-486D-9440-8CDD0E4A9E3A}"/>
              </a:ext>
            </a:extLst>
          </p:cNvPr>
          <p:cNvSpPr/>
          <p:nvPr/>
        </p:nvSpPr>
        <p:spPr>
          <a:xfrm>
            <a:off x="10161494" y="4547014"/>
            <a:ext cx="1832238" cy="1511528"/>
          </a:xfrm>
          <a:prstGeom prst="roundRect">
            <a:avLst>
              <a:gd name="adj" fmla="val 46070"/>
            </a:avLst>
          </a:prstGeom>
          <a:solidFill>
            <a:srgbClr val="92D05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대형유통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업체 수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백화점</a:t>
            </a:r>
            <a:r>
              <a:rPr lang="en-US" altLang="ko-KR" sz="1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복합쇼핑몰</a:t>
            </a:r>
            <a:r>
              <a:rPr lang="en-US" altLang="ko-KR" sz="1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대형마트 등</a:t>
            </a:r>
            <a:r>
              <a:rPr lang="en-US" altLang="ko-KR" sz="1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 </a:t>
            </a:r>
            <a:endParaRPr lang="ko-KR" altLang="en-US" sz="1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3C051F5D-C40D-4EB5-B4FB-13B988D3405C}"/>
              </a:ext>
            </a:extLst>
          </p:cNvPr>
          <p:cNvSpPr/>
          <p:nvPr/>
        </p:nvSpPr>
        <p:spPr>
          <a:xfrm>
            <a:off x="9773200" y="5198957"/>
            <a:ext cx="428277" cy="283025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99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우리마을가게 상권분석 서비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933" y="4827363"/>
            <a:ext cx="5133975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777991"/>
              </p:ext>
            </p:extLst>
          </p:nvPr>
        </p:nvGraphicFramePr>
        <p:xfrm>
          <a:off x="8004942" y="2492684"/>
          <a:ext cx="3348858" cy="23317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348858">
                  <a:extLst>
                    <a:ext uri="{9D8B030D-6E8A-4147-A177-3AD203B41FA5}">
                      <a16:colId xmlns:a16="http://schemas.microsoft.com/office/drawing/2014/main" val="4131247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2) </a:t>
                      </a:r>
                      <a:r>
                        <a:rPr lang="ko-KR" altLang="en-US" sz="1800" b="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상권 특성 데이터</a:t>
                      </a:r>
                      <a:endParaRPr lang="en-US" altLang="ko-KR" sz="1800" b="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(</a:t>
                      </a:r>
                      <a:r>
                        <a:rPr lang="ko-KR" altLang="en-US" sz="1800" b="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기준 </a:t>
                      </a:r>
                      <a:r>
                        <a:rPr lang="en-US" altLang="ko-KR" sz="1800" b="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: </a:t>
                      </a:r>
                      <a:r>
                        <a:rPr lang="ko-KR" altLang="en-US" sz="1800" b="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행정동</a:t>
                      </a:r>
                      <a:r>
                        <a:rPr lang="en-US" altLang="ko-KR" sz="1800" b="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)</a:t>
                      </a:r>
                      <a:endParaRPr lang="ko-KR" altLang="en-US" sz="1800" b="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23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프랜차이즈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1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집객시설</a:t>
                      </a:r>
                      <a:r>
                        <a:rPr lang="ko-KR" altLang="en-US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34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대형유통업체 수 </a:t>
                      </a:r>
                      <a:endParaRPr lang="en-US" altLang="ko-KR" sz="16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ko-KR" altLang="en-US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백화점</a:t>
                      </a:r>
                      <a:r>
                        <a:rPr lang="en-US" altLang="ko-KR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복합쇼핑몰</a:t>
                      </a:r>
                      <a:r>
                        <a:rPr lang="en-US" altLang="ko-KR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대형마트</a:t>
                      </a:r>
                      <a:r>
                        <a:rPr lang="en-US" altLang="ko-KR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전문점</a:t>
                      </a:r>
                      <a:r>
                        <a:rPr lang="en-US" altLang="ko-KR" sz="1600" b="0" baseline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  <a:endParaRPr lang="en-US" altLang="ko-KR" sz="16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83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임대료</a:t>
                      </a:r>
                      <a:r>
                        <a:rPr lang="en-US" altLang="ko-KR" sz="1600" b="0" baseline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600" b="0" baseline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평균</a:t>
                      </a:r>
                      <a:endParaRPr lang="en-US" altLang="ko-KR" sz="16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8113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7E57F-39DF-40DC-80BC-F64838AC3E69}"/>
              </a:ext>
            </a:extLst>
          </p:cNvPr>
          <p:cNvSpPr/>
          <p:nvPr/>
        </p:nvSpPr>
        <p:spPr>
          <a:xfrm>
            <a:off x="0" y="933446"/>
            <a:ext cx="12192000" cy="285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95D04D-0590-4A33-B987-DAF31F9A13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8" t="52441" r="79470"/>
          <a:stretch/>
        </p:blipFill>
        <p:spPr>
          <a:xfrm>
            <a:off x="0" y="405198"/>
            <a:ext cx="2303252" cy="52824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00E660-321D-4459-BF8F-E6DB8557550A}"/>
              </a:ext>
            </a:extLst>
          </p:cNvPr>
          <p:cNvCxnSpPr/>
          <p:nvPr/>
        </p:nvCxnSpPr>
        <p:spPr>
          <a:xfrm>
            <a:off x="0" y="1219094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5D22BD-AB57-46CB-A233-19F74D232196}"/>
              </a:ext>
            </a:extLst>
          </p:cNvPr>
          <p:cNvSpPr txBox="1"/>
          <p:nvPr/>
        </p:nvSpPr>
        <p:spPr>
          <a:xfrm>
            <a:off x="3488950" y="48991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D3E41-6651-474C-A784-43807B62BC20}"/>
              </a:ext>
            </a:extLst>
          </p:cNvPr>
          <p:cNvSpPr txBox="1"/>
          <p:nvPr/>
        </p:nvSpPr>
        <p:spPr>
          <a:xfrm>
            <a:off x="5056545" y="489910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 재정의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5A0E99-1BF1-4CCC-AA09-AC312E275005}"/>
              </a:ext>
            </a:extLst>
          </p:cNvPr>
          <p:cNvSpPr txBox="1"/>
          <p:nvPr/>
        </p:nvSpPr>
        <p:spPr>
          <a:xfrm>
            <a:off x="7876085" y="477051"/>
            <a:ext cx="1702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매출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AE778-AA50-4575-BAA6-F99B410AE6D6}"/>
              </a:ext>
            </a:extLst>
          </p:cNvPr>
          <p:cNvSpPr txBox="1"/>
          <p:nvPr/>
        </p:nvSpPr>
        <p:spPr>
          <a:xfrm>
            <a:off x="10132619" y="469267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614646-0C92-4F57-A948-9D9A5F30C9A3}"/>
              </a:ext>
            </a:extLst>
          </p:cNvPr>
          <p:cNvGrpSpPr/>
          <p:nvPr/>
        </p:nvGrpSpPr>
        <p:grpSpPr>
          <a:xfrm>
            <a:off x="1" y="0"/>
            <a:ext cx="12191998" cy="391458"/>
            <a:chOff x="1" y="0"/>
            <a:chExt cx="12191998" cy="39145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1A349A-69F9-4D4F-86C1-BA3828C68533}"/>
                </a:ext>
              </a:extLst>
            </p:cNvPr>
            <p:cNvSpPr/>
            <p:nvPr/>
          </p:nvSpPr>
          <p:spPr>
            <a:xfrm>
              <a:off x="1731297" y="0"/>
              <a:ext cx="10460702" cy="391458"/>
            </a:xfrm>
            <a:prstGeom prst="rect">
              <a:avLst/>
            </a:prstGeom>
            <a:solidFill>
              <a:srgbClr val="378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B873B8-EEF4-49D0-B96E-3FC395158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685" r="84010" b="62071"/>
            <a:stretch/>
          </p:blipFill>
          <p:spPr>
            <a:xfrm>
              <a:off x="1" y="0"/>
              <a:ext cx="1949570" cy="39145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EABB273-5A5D-4FEB-B815-921487209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085" t="4232" r="23146" b="65286"/>
            <a:stretch/>
          </p:blipFill>
          <p:spPr>
            <a:xfrm>
              <a:off x="8249994" y="34504"/>
              <a:ext cx="3873261" cy="33855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EC82CF5-7791-49A0-A858-84F8410F5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929" t="4231" r="63349" b="65287"/>
            <a:stretch/>
          </p:blipFill>
          <p:spPr>
            <a:xfrm>
              <a:off x="3272541" y="34504"/>
              <a:ext cx="2648309" cy="338554"/>
            </a:xfrm>
            <a:prstGeom prst="rect">
              <a:avLst/>
            </a:prstGeom>
          </p:spPr>
        </p:pic>
      </p:grpSp>
      <p:sp>
        <p:nvSpPr>
          <p:cNvPr id="29" name="사각형: 위쪽 모서리의 한쪽은 둥글고 다른 한쪽은 잘림 28">
            <a:extLst>
              <a:ext uri="{FF2B5EF4-FFF2-40B4-BE49-F238E27FC236}">
                <a16:creationId xmlns:a16="http://schemas.microsoft.com/office/drawing/2014/main" id="{6BB440B6-2BE2-4681-BBC9-68C6FCECA5AC}"/>
              </a:ext>
            </a:extLst>
          </p:cNvPr>
          <p:cNvSpPr/>
          <p:nvPr/>
        </p:nvSpPr>
        <p:spPr>
          <a:xfrm>
            <a:off x="339835" y="1462890"/>
            <a:ext cx="1391462" cy="369332"/>
          </a:xfrm>
          <a:prstGeom prst="snipRoundRect">
            <a:avLst/>
          </a:prstGeom>
          <a:solidFill>
            <a:srgbClr val="047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변수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075D09-6F77-4444-A2EF-4D836873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EF77F1-9797-42CD-9AB0-3288738072EF}"/>
              </a:ext>
            </a:extLst>
          </p:cNvPr>
          <p:cNvSpPr txBox="1"/>
          <p:nvPr/>
        </p:nvSpPr>
        <p:spPr>
          <a:xfrm>
            <a:off x="9388920" y="4920237"/>
            <a:ext cx="2016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출처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서울열린데이터광장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974FBE-52CA-4D14-A5EE-396718FABB0A}"/>
              </a:ext>
            </a:extLst>
          </p:cNvPr>
          <p:cNvSpPr txBox="1"/>
          <p:nvPr/>
        </p:nvSpPr>
        <p:spPr>
          <a:xfrm>
            <a:off x="3658979" y="2006465"/>
            <a:ext cx="209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설명변수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652103"/>
              </p:ext>
            </p:extLst>
          </p:nvPr>
        </p:nvGraphicFramePr>
        <p:xfrm>
          <a:off x="3912849" y="2488819"/>
          <a:ext cx="3042863" cy="332232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2863">
                  <a:extLst>
                    <a:ext uri="{9D8B030D-6E8A-4147-A177-3AD203B41FA5}">
                      <a16:colId xmlns:a16="http://schemas.microsoft.com/office/drawing/2014/main" val="4131247807"/>
                    </a:ext>
                  </a:extLst>
                </a:gridCol>
              </a:tblGrid>
              <a:tr h="2755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1) </a:t>
                      </a:r>
                      <a:r>
                        <a:rPr lang="ko-KR" altLang="en-US" sz="1800" b="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고객 특성 데이터</a:t>
                      </a:r>
                      <a:endParaRPr lang="en-US" altLang="ko-KR" sz="1800" b="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(</a:t>
                      </a:r>
                      <a:r>
                        <a:rPr lang="ko-KR" altLang="en-US" sz="1800" b="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기준 </a:t>
                      </a:r>
                      <a:r>
                        <a:rPr lang="en-US" altLang="ko-KR" sz="1800" b="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: </a:t>
                      </a:r>
                      <a:r>
                        <a:rPr lang="ko-KR" altLang="en-US" sz="1800" b="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행정동</a:t>
                      </a:r>
                      <a:r>
                        <a:rPr lang="en-US" altLang="ko-KR" sz="1800" b="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)</a:t>
                      </a:r>
                      <a:endParaRPr lang="ko-KR" altLang="en-US" sz="1800" b="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1511"/>
                  </a:ext>
                </a:extLst>
              </a:tr>
              <a:tr h="266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인 가구 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349445"/>
                  </a:ext>
                </a:extLst>
              </a:tr>
              <a:tr h="2755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고령인구 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83851"/>
                  </a:ext>
                </a:extLst>
              </a:tr>
              <a:tr h="2755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직장인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81131"/>
                  </a:ext>
                </a:extLst>
              </a:tr>
              <a:tr h="2755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여성인구 수 </a:t>
                      </a:r>
                      <a:endParaRPr lang="en-US" altLang="ko-KR" sz="16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165273"/>
                  </a:ext>
                </a:extLst>
              </a:tr>
              <a:tr h="2755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유동인구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715087"/>
                  </a:ext>
                </a:extLst>
              </a:tr>
              <a:tr h="2755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코로나 </a:t>
                      </a:r>
                      <a:r>
                        <a:rPr lang="ko-KR" altLang="en-US" sz="16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확진자</a:t>
                      </a:r>
                      <a:r>
                        <a:rPr lang="ko-KR" altLang="en-US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56985"/>
                  </a:ext>
                </a:extLst>
              </a:tr>
              <a:tr h="2755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월 가구소득 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798777"/>
                  </a:ext>
                </a:extLst>
              </a:tr>
              <a:tr h="2755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전자상거래량 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529744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FEEF77F1-9797-42CD-9AB0-3288738072EF}"/>
              </a:ext>
            </a:extLst>
          </p:cNvPr>
          <p:cNvSpPr txBox="1"/>
          <p:nvPr/>
        </p:nvSpPr>
        <p:spPr>
          <a:xfrm>
            <a:off x="3869160" y="5823365"/>
            <a:ext cx="356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출처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서울시 빅데이터캠퍼스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서울열린데이터광장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26" name="Picture 2" descr="Person Icon - Download in Flat Sty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653" y="3845829"/>
            <a:ext cx="1903168" cy="190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C6066ED-B0F8-4177-8827-3883F8CE1524}"/>
              </a:ext>
            </a:extLst>
          </p:cNvPr>
          <p:cNvSpPr txBox="1"/>
          <p:nvPr/>
        </p:nvSpPr>
        <p:spPr>
          <a:xfrm>
            <a:off x="465097" y="2081095"/>
            <a:ext cx="209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반응변수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8FDBD2C-E2B5-49FA-AC84-3EF9413FBEBB}"/>
              </a:ext>
            </a:extLst>
          </p:cNvPr>
          <p:cNvCxnSpPr>
            <a:cxnSpLocks/>
          </p:cNvCxnSpPr>
          <p:nvPr/>
        </p:nvCxnSpPr>
        <p:spPr>
          <a:xfrm>
            <a:off x="3178626" y="2450427"/>
            <a:ext cx="0" cy="2747487"/>
          </a:xfrm>
          <a:prstGeom prst="line">
            <a:avLst/>
          </a:prstGeom>
          <a:ln w="57150">
            <a:solidFill>
              <a:srgbClr val="0477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1362E59-E8E4-4BA5-A632-471DAD03A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628637"/>
              </p:ext>
            </p:extLst>
          </p:nvPr>
        </p:nvGraphicFramePr>
        <p:xfrm>
          <a:off x="548261" y="2513838"/>
          <a:ext cx="2258747" cy="23164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258747">
                  <a:extLst>
                    <a:ext uri="{9D8B030D-6E8A-4147-A177-3AD203B41FA5}">
                      <a16:colId xmlns:a16="http://schemas.microsoft.com/office/drawing/2014/main" val="4131247807"/>
                    </a:ext>
                  </a:extLst>
                </a:gridCol>
              </a:tblGrid>
              <a:tr h="2755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업종별 매출 데이터</a:t>
                      </a:r>
                      <a:endParaRPr lang="en-US" altLang="ko-KR" sz="1800" b="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b="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(</a:t>
                      </a:r>
                      <a:r>
                        <a:rPr lang="ko-KR" altLang="en-US" sz="1800" b="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기준 </a:t>
                      </a:r>
                      <a:r>
                        <a:rPr lang="en-US" altLang="ko-KR" sz="1800" b="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: </a:t>
                      </a:r>
                      <a:r>
                        <a:rPr lang="ko-KR" altLang="en-US" sz="1800" b="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행정동</a:t>
                      </a:r>
                      <a:r>
                        <a:rPr lang="en-US" altLang="ko-KR" sz="1800" b="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)</a:t>
                      </a:r>
                      <a:endParaRPr lang="ko-KR" altLang="en-US" sz="1800" b="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1511"/>
                  </a:ext>
                </a:extLst>
              </a:tr>
              <a:tr h="2667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한식전문점 매출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349445"/>
                  </a:ext>
                </a:extLst>
              </a:tr>
              <a:tr h="2755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양식전문점 매출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83851"/>
                  </a:ext>
                </a:extLst>
              </a:tr>
              <a:tr h="2755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중식전문점 매출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81131"/>
                  </a:ext>
                </a:extLst>
              </a:tr>
              <a:tr h="2755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패스트푸드점 매출</a:t>
                      </a:r>
                      <a:endParaRPr lang="en-US" altLang="ko-KR" sz="16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165273"/>
                  </a:ext>
                </a:extLst>
              </a:tr>
              <a:tr h="2755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치킨음식점 매출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715087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96754176-7B24-4E7B-94C6-A3D7D1B63B23}"/>
              </a:ext>
            </a:extLst>
          </p:cNvPr>
          <p:cNvSpPr txBox="1"/>
          <p:nvPr/>
        </p:nvSpPr>
        <p:spPr>
          <a:xfrm>
            <a:off x="838200" y="4860351"/>
            <a:ext cx="2016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출처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서울열린데이터광장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57F5DA-0E5A-4929-AD76-BE7A1F8D8D97}"/>
              </a:ext>
            </a:extLst>
          </p:cNvPr>
          <p:cNvSpPr txBox="1"/>
          <p:nvPr/>
        </p:nvSpPr>
        <p:spPr>
          <a:xfrm>
            <a:off x="9260272" y="945826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모델링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AC4C3B-BF1B-47F0-AADC-5BA16FE277CE}"/>
              </a:ext>
            </a:extLst>
          </p:cNvPr>
          <p:cNvSpPr txBox="1"/>
          <p:nvPr/>
        </p:nvSpPr>
        <p:spPr>
          <a:xfrm>
            <a:off x="7604217" y="939274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데이터탐색및전처리</a:t>
            </a:r>
            <a:endParaRPr lang="ko-KR" altLang="en-US" sz="1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AA5C97D-78E0-441A-9A3E-12EB07627E52}"/>
              </a:ext>
            </a:extLst>
          </p:cNvPr>
          <p:cNvCxnSpPr>
            <a:cxnSpLocks/>
          </p:cNvCxnSpPr>
          <p:nvPr/>
        </p:nvCxnSpPr>
        <p:spPr>
          <a:xfrm>
            <a:off x="9260272" y="984594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8148757-7655-4528-ADC3-8552BFBC5CC7}"/>
              </a:ext>
            </a:extLst>
          </p:cNvPr>
          <p:cNvCxnSpPr>
            <a:cxnSpLocks/>
          </p:cNvCxnSpPr>
          <p:nvPr/>
        </p:nvCxnSpPr>
        <p:spPr>
          <a:xfrm>
            <a:off x="7604218" y="968305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ED973F4-57C2-408E-9F3B-7C4C941C6DFE}"/>
              </a:ext>
            </a:extLst>
          </p:cNvPr>
          <p:cNvCxnSpPr>
            <a:cxnSpLocks/>
          </p:cNvCxnSpPr>
          <p:nvPr/>
        </p:nvCxnSpPr>
        <p:spPr>
          <a:xfrm>
            <a:off x="9944587" y="974857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62529BC-FF27-4C2C-8B00-BE7A86F08A12}"/>
              </a:ext>
            </a:extLst>
          </p:cNvPr>
          <p:cNvCxnSpPr>
            <a:cxnSpLocks/>
          </p:cNvCxnSpPr>
          <p:nvPr/>
        </p:nvCxnSpPr>
        <p:spPr>
          <a:xfrm flipV="1">
            <a:off x="7604217" y="1219094"/>
            <a:ext cx="1656055" cy="1"/>
          </a:xfrm>
          <a:prstGeom prst="line">
            <a:avLst/>
          </a:prstGeom>
          <a:ln w="38100">
            <a:solidFill>
              <a:srgbClr val="85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24E25FE-E838-4E7A-9E1B-9DF711F79279}"/>
              </a:ext>
            </a:extLst>
          </p:cNvPr>
          <p:cNvSpPr/>
          <p:nvPr/>
        </p:nvSpPr>
        <p:spPr>
          <a:xfrm>
            <a:off x="1855586" y="4569966"/>
            <a:ext cx="8712584" cy="1198479"/>
          </a:xfrm>
          <a:prstGeom prst="roundRect">
            <a:avLst>
              <a:gd name="adj" fmla="val 29834"/>
            </a:avLst>
          </a:prstGeom>
          <a:solidFill>
            <a:srgbClr val="7AB3BF">
              <a:alpha val="35000"/>
            </a:srgbClr>
          </a:solidFill>
          <a:ln w="28575">
            <a:solidFill>
              <a:srgbClr val="7AB3B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7E57F-39DF-40DC-80BC-F64838AC3E69}"/>
              </a:ext>
            </a:extLst>
          </p:cNvPr>
          <p:cNvSpPr/>
          <p:nvPr/>
        </p:nvSpPr>
        <p:spPr>
          <a:xfrm>
            <a:off x="0" y="933446"/>
            <a:ext cx="12192000" cy="285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2279AE-EE8C-4953-BAEB-9A13C89D2F50}"/>
              </a:ext>
            </a:extLst>
          </p:cNvPr>
          <p:cNvSpPr txBox="1"/>
          <p:nvPr/>
        </p:nvSpPr>
        <p:spPr>
          <a:xfrm>
            <a:off x="9260272" y="945826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2C89C3-867D-4018-8F1A-D67CA362A2AE}"/>
              </a:ext>
            </a:extLst>
          </p:cNvPr>
          <p:cNvSpPr txBox="1"/>
          <p:nvPr/>
        </p:nvSpPr>
        <p:spPr>
          <a:xfrm>
            <a:off x="7604217" y="939274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데이터탐색및전처리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95D04D-0590-4A33-B987-DAF31F9A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" t="52441" r="79470"/>
          <a:stretch/>
        </p:blipFill>
        <p:spPr>
          <a:xfrm>
            <a:off x="0" y="405198"/>
            <a:ext cx="2303252" cy="52824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00E660-321D-4459-BF8F-E6DB8557550A}"/>
              </a:ext>
            </a:extLst>
          </p:cNvPr>
          <p:cNvCxnSpPr/>
          <p:nvPr/>
        </p:nvCxnSpPr>
        <p:spPr>
          <a:xfrm>
            <a:off x="0" y="1219094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5D22BD-AB57-46CB-A233-19F74D232196}"/>
              </a:ext>
            </a:extLst>
          </p:cNvPr>
          <p:cNvSpPr txBox="1"/>
          <p:nvPr/>
        </p:nvSpPr>
        <p:spPr>
          <a:xfrm>
            <a:off x="3488950" y="48991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D3E41-6651-474C-A784-43807B62BC20}"/>
              </a:ext>
            </a:extLst>
          </p:cNvPr>
          <p:cNvSpPr txBox="1"/>
          <p:nvPr/>
        </p:nvSpPr>
        <p:spPr>
          <a:xfrm>
            <a:off x="5056545" y="489910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 재정의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5A0E99-1BF1-4CCC-AA09-AC312E275005}"/>
              </a:ext>
            </a:extLst>
          </p:cNvPr>
          <p:cNvSpPr txBox="1"/>
          <p:nvPr/>
        </p:nvSpPr>
        <p:spPr>
          <a:xfrm>
            <a:off x="7876085" y="477051"/>
            <a:ext cx="1702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매출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AE778-AA50-4575-BAA6-F99B410AE6D6}"/>
              </a:ext>
            </a:extLst>
          </p:cNvPr>
          <p:cNvSpPr txBox="1"/>
          <p:nvPr/>
        </p:nvSpPr>
        <p:spPr>
          <a:xfrm>
            <a:off x="10132619" y="469267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D9BE50D-0FCA-4B65-A745-47B062B6A9DE}"/>
              </a:ext>
            </a:extLst>
          </p:cNvPr>
          <p:cNvCxnSpPr>
            <a:cxnSpLocks/>
          </p:cNvCxnSpPr>
          <p:nvPr/>
        </p:nvCxnSpPr>
        <p:spPr>
          <a:xfrm>
            <a:off x="9260272" y="984594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34C153A-DB1D-49BD-AC18-E68513442A2A}"/>
              </a:ext>
            </a:extLst>
          </p:cNvPr>
          <p:cNvCxnSpPr>
            <a:cxnSpLocks/>
          </p:cNvCxnSpPr>
          <p:nvPr/>
        </p:nvCxnSpPr>
        <p:spPr>
          <a:xfrm>
            <a:off x="7604218" y="968305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60EDBA-B645-43DC-B0EB-87F7C62237BF}"/>
              </a:ext>
            </a:extLst>
          </p:cNvPr>
          <p:cNvCxnSpPr>
            <a:cxnSpLocks/>
          </p:cNvCxnSpPr>
          <p:nvPr/>
        </p:nvCxnSpPr>
        <p:spPr>
          <a:xfrm>
            <a:off x="9944587" y="974857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614646-0C92-4F57-A948-9D9A5F30C9A3}"/>
              </a:ext>
            </a:extLst>
          </p:cNvPr>
          <p:cNvGrpSpPr/>
          <p:nvPr/>
        </p:nvGrpSpPr>
        <p:grpSpPr>
          <a:xfrm>
            <a:off x="1" y="0"/>
            <a:ext cx="12191998" cy="391458"/>
            <a:chOff x="1" y="0"/>
            <a:chExt cx="12191998" cy="39145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1A349A-69F9-4D4F-86C1-BA3828C68533}"/>
                </a:ext>
              </a:extLst>
            </p:cNvPr>
            <p:cNvSpPr/>
            <p:nvPr/>
          </p:nvSpPr>
          <p:spPr>
            <a:xfrm>
              <a:off x="1731297" y="0"/>
              <a:ext cx="10460702" cy="391458"/>
            </a:xfrm>
            <a:prstGeom prst="rect">
              <a:avLst/>
            </a:prstGeom>
            <a:solidFill>
              <a:srgbClr val="378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B873B8-EEF4-49D0-B96E-3FC395158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5" r="84010" b="62071"/>
            <a:stretch/>
          </p:blipFill>
          <p:spPr>
            <a:xfrm>
              <a:off x="1" y="0"/>
              <a:ext cx="1949570" cy="39145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EABB273-5A5D-4FEB-B815-921487209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85" t="4232" r="23146" b="65286"/>
            <a:stretch/>
          </p:blipFill>
          <p:spPr>
            <a:xfrm>
              <a:off x="8249994" y="34504"/>
              <a:ext cx="3873261" cy="33855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EC82CF5-7791-49A0-A858-84F8410F5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929" t="4231" r="63349" b="65287"/>
            <a:stretch/>
          </p:blipFill>
          <p:spPr>
            <a:xfrm>
              <a:off x="3272541" y="34504"/>
              <a:ext cx="2648309" cy="338554"/>
            </a:xfrm>
            <a:prstGeom prst="rect">
              <a:avLst/>
            </a:prstGeom>
          </p:spPr>
        </p:pic>
      </p:grpSp>
      <p:sp>
        <p:nvSpPr>
          <p:cNvPr id="29" name="사각형: 위쪽 모서리의 한쪽은 둥글고 다른 한쪽은 잘림 28">
            <a:extLst>
              <a:ext uri="{FF2B5EF4-FFF2-40B4-BE49-F238E27FC236}">
                <a16:creationId xmlns:a16="http://schemas.microsoft.com/office/drawing/2014/main" id="{6BB440B6-2BE2-4681-BBC9-68C6FCECA5AC}"/>
              </a:ext>
            </a:extLst>
          </p:cNvPr>
          <p:cNvSpPr/>
          <p:nvPr/>
        </p:nvSpPr>
        <p:spPr>
          <a:xfrm>
            <a:off x="339834" y="1462890"/>
            <a:ext cx="3443272" cy="400110"/>
          </a:xfrm>
          <a:prstGeom prst="snipRoundRect">
            <a:avLst/>
          </a:prstGeom>
          <a:solidFill>
            <a:srgbClr val="047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&lt;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군집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2&gt;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치킨전문점 모델링 과정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53D51FD-8DC8-4075-AB92-4630AC8C6446}"/>
              </a:ext>
            </a:extLst>
          </p:cNvPr>
          <p:cNvSpPr/>
          <p:nvPr/>
        </p:nvSpPr>
        <p:spPr>
          <a:xfrm>
            <a:off x="1855586" y="2627794"/>
            <a:ext cx="8712584" cy="1198479"/>
          </a:xfrm>
          <a:prstGeom prst="roundRect">
            <a:avLst>
              <a:gd name="adj" fmla="val 29834"/>
            </a:avLst>
          </a:prstGeom>
          <a:solidFill>
            <a:srgbClr val="7AB3BF">
              <a:alpha val="35000"/>
            </a:srgbClr>
          </a:solidFill>
          <a:ln w="28575">
            <a:solidFill>
              <a:srgbClr val="7AB3B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A1C770-CAB7-4282-9EB5-0C0875DF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E34860A-9873-48D0-82C0-B10CD92932D3}"/>
              </a:ext>
            </a:extLst>
          </p:cNvPr>
          <p:cNvCxnSpPr>
            <a:cxnSpLocks/>
          </p:cNvCxnSpPr>
          <p:nvPr/>
        </p:nvCxnSpPr>
        <p:spPr>
          <a:xfrm>
            <a:off x="9306927" y="1219094"/>
            <a:ext cx="637660" cy="0"/>
          </a:xfrm>
          <a:prstGeom prst="line">
            <a:avLst/>
          </a:prstGeom>
          <a:ln w="38100">
            <a:solidFill>
              <a:srgbClr val="85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9E96DF-DF01-4D9C-9B3F-53BFBD85DA66}"/>
              </a:ext>
            </a:extLst>
          </p:cNvPr>
          <p:cNvSpPr/>
          <p:nvPr/>
        </p:nvSpPr>
        <p:spPr>
          <a:xfrm>
            <a:off x="2199498" y="2412409"/>
            <a:ext cx="2086479" cy="376530"/>
          </a:xfrm>
          <a:prstGeom prst="rect">
            <a:avLst/>
          </a:prstGeom>
          <a:solidFill>
            <a:schemeClr val="bg1"/>
          </a:solidFill>
          <a:ln w="28575">
            <a:solidFill>
              <a:srgbClr val="7AB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다중 선형회귀모형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3270E5C-6FCE-44D2-94C0-2E3EBD0873B0}"/>
              </a:ext>
            </a:extLst>
          </p:cNvPr>
          <p:cNvSpPr txBox="1"/>
          <p:nvPr/>
        </p:nvSpPr>
        <p:spPr>
          <a:xfrm>
            <a:off x="4099643" y="3291127"/>
            <a:ext cx="52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반응변수와 설명변수의 관계가 </a:t>
            </a:r>
            <a:r>
              <a:rPr lang="ko-KR" altLang="en-US" sz="1600" b="1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선형</a:t>
            </a:r>
          </a:p>
        </p:txBody>
      </p:sp>
      <p:pic>
        <p:nvPicPr>
          <p:cNvPr id="48" name="Picture 6" descr="Check mark free icon">
            <a:extLst>
              <a:ext uri="{FF2B5EF4-FFF2-40B4-BE49-F238E27FC236}">
                <a16:creationId xmlns:a16="http://schemas.microsoft.com/office/drawing/2014/main" id="{43E762F5-2779-495D-8456-F916F8C83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667" y="3361395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F688C700-7320-4EC2-A3CD-C9291C8E0C34}"/>
              </a:ext>
            </a:extLst>
          </p:cNvPr>
          <p:cNvSpPr/>
          <p:nvPr/>
        </p:nvSpPr>
        <p:spPr>
          <a:xfrm>
            <a:off x="7030853" y="3324259"/>
            <a:ext cx="320827" cy="320248"/>
          </a:xfrm>
          <a:prstGeom prst="rightArrow">
            <a:avLst/>
          </a:prstGeom>
          <a:solidFill>
            <a:srgbClr val="59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0B1046-7193-4B76-8899-AF8622992FBA}"/>
              </a:ext>
            </a:extLst>
          </p:cNvPr>
          <p:cNvSpPr txBox="1"/>
          <p:nvPr/>
        </p:nvSpPr>
        <p:spPr>
          <a:xfrm>
            <a:off x="7321006" y="3299152"/>
            <a:ext cx="1718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직관적인 해석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용이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7B4E42E-214C-421A-9374-1A75E95A848C}"/>
                  </a:ext>
                </a:extLst>
              </p:cNvPr>
              <p:cNvSpPr txBox="1"/>
              <p:nvPr/>
            </p:nvSpPr>
            <p:spPr>
              <a:xfrm>
                <a:off x="3994146" y="2877738"/>
                <a:ext cx="47205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𝒚</m:t>
                          </m:r>
                        </m:e>
                        <m:sub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𝒊</m:t>
                          </m:r>
                        </m:sub>
                      </m:sSub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배달의민족 한나는 열한살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𝜷</m:t>
                          </m:r>
                        </m:e>
                        <m:sub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배달의민족 한나는 열한살" panose="020B0600000101010101" pitchFamily="50" charset="-127"/>
                        </a:rPr>
                        <m:t>+ </m:t>
                      </m:r>
                      <m:sSub>
                        <m:sSub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𝜷</m:t>
                          </m:r>
                        </m:e>
                        <m:sub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𝒊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배달의민족 한나는 열한살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b="1" i="1" dirty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𝜷</m:t>
                          </m:r>
                        </m:e>
                        <m:sub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𝒊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𝟐</m:t>
                          </m:r>
                        </m:sub>
                      </m:sSub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배달의민족 한나는 열한살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b="1" i="1" dirty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𝜷</m:t>
                          </m:r>
                        </m:e>
                        <m:sub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𝒊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𝟑</m:t>
                          </m:r>
                        </m:sub>
                      </m:sSub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배달의민족 한나는 열한살" panose="020B0600000101010101" pitchFamily="50" charset="-127"/>
                        </a:rPr>
                        <m:t>+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 </m:t>
                      </m:r>
                      <m:sSub>
                        <m:sSub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7B4E42E-214C-421A-9374-1A75E95A8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146" y="2877738"/>
                <a:ext cx="4720587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7E4E0A37-F2EF-4BDB-94B4-5190383804E6}"/>
              </a:ext>
            </a:extLst>
          </p:cNvPr>
          <p:cNvSpPr txBox="1"/>
          <p:nvPr/>
        </p:nvSpPr>
        <p:spPr>
          <a:xfrm>
            <a:off x="3958434" y="5223724"/>
            <a:ext cx="1519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비선형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회귀모형</a:t>
            </a:r>
          </a:p>
        </p:txBody>
      </p:sp>
      <p:pic>
        <p:nvPicPr>
          <p:cNvPr id="72" name="Picture 6" descr="Check mark free icon">
            <a:extLst>
              <a:ext uri="{FF2B5EF4-FFF2-40B4-BE49-F238E27FC236}">
                <a16:creationId xmlns:a16="http://schemas.microsoft.com/office/drawing/2014/main" id="{2CB5668B-2AB2-4005-8380-E0ABD83D6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457" y="5293992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60DAE438-41FF-440E-97D9-691DBF0E6837}"/>
              </a:ext>
            </a:extLst>
          </p:cNvPr>
          <p:cNvSpPr/>
          <p:nvPr/>
        </p:nvSpPr>
        <p:spPr>
          <a:xfrm>
            <a:off x="5351584" y="5249213"/>
            <a:ext cx="320827" cy="320248"/>
          </a:xfrm>
          <a:prstGeom prst="rightArrow">
            <a:avLst/>
          </a:prstGeom>
          <a:solidFill>
            <a:srgbClr val="59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7FF5498-0251-4BFD-B1F9-21F114F07D30}"/>
              </a:ext>
            </a:extLst>
          </p:cNvPr>
          <p:cNvSpPr txBox="1"/>
          <p:nvPr/>
        </p:nvSpPr>
        <p:spPr>
          <a:xfrm>
            <a:off x="5641737" y="5224106"/>
            <a:ext cx="3898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선형관계로 표현할 수 없는 데이터 </a:t>
            </a:r>
            <a:r>
              <a:rPr lang="ko-KR" altLang="en-US" sz="1600" b="1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설명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99B4FD-3EAE-408E-BAB4-E89832D80A47}"/>
                  </a:ext>
                </a:extLst>
              </p:cNvPr>
              <p:cNvSpPr txBox="1"/>
              <p:nvPr/>
            </p:nvSpPr>
            <p:spPr>
              <a:xfrm>
                <a:off x="3573074" y="4810335"/>
                <a:ext cx="5687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𝒚</m:t>
                          </m:r>
                        </m:e>
                        <m:sub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𝒊</m:t>
                          </m:r>
                        </m:sub>
                      </m:sSub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배달의민족 한나는 열한살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𝜷</m:t>
                          </m:r>
                        </m:e>
                        <m:sub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배달의민족 한나는 열한살" panose="020B0600000101010101" pitchFamily="50" charset="-127"/>
                        </a:rPr>
                        <m:t>+ </m:t>
                      </m:r>
                      <m:sSub>
                        <m:sSub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𝜷</m:t>
                          </m:r>
                        </m:e>
                        <m:sub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𝒇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(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𝒊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배달의민족 한나는 열한살" panose="020B0600000101010101" pitchFamily="50" charset="-127"/>
                        </a:rPr>
                        <m:t>)+</m:t>
                      </m:r>
                      <m:sSub>
                        <m:sSub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b="1" i="1" dirty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𝜷</m:t>
                          </m:r>
                        </m:e>
                        <m:sub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𝟐</m:t>
                          </m:r>
                        </m:sub>
                      </m:sSub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배달의민족 한나는 열한살" panose="020B0600000101010101" pitchFamily="50" charset="-127"/>
                        </a:rPr>
                        <m:t>𝒇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배달의민족 한나는 열한살" panose="020B060000010101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𝒊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𝟐</m:t>
                          </m:r>
                        </m:sub>
                      </m:sSub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배달의민족 한나는 열한살" panose="020B0600000101010101" pitchFamily="50" charset="-127"/>
                        </a:rPr>
                        <m:t>)+</m:t>
                      </m:r>
                      <m:sSub>
                        <m:sSub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b="1" i="1" dirty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𝜷</m:t>
                          </m:r>
                        </m:e>
                        <m:sub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𝟑</m:t>
                          </m:r>
                        </m:sub>
                      </m:sSub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배달의민족 한나는 열한살" panose="020B0600000101010101" pitchFamily="50" charset="-127"/>
                        </a:rPr>
                        <m:t>𝒇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배달의민족 한나는 열한살" panose="020B060000010101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𝒊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배달의민족 한나는 열한살" panose="020B0600000101010101" pitchFamily="50" charset="-127"/>
                            </a:rPr>
                            <m:t>𝟑</m:t>
                          </m:r>
                        </m:sub>
                      </m:sSub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배달의민족 한나는 열한살" panose="020B0600000101010101" pitchFamily="50" charset="-127"/>
                        </a:rPr>
                        <m:t>)+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 </m:t>
                      </m:r>
                      <m:sSub>
                        <m:sSub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99B4FD-3EAE-408E-BAB4-E89832D80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074" y="4810335"/>
                <a:ext cx="568719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직사각형 76">
            <a:extLst>
              <a:ext uri="{FF2B5EF4-FFF2-40B4-BE49-F238E27FC236}">
                <a16:creationId xmlns:a16="http://schemas.microsoft.com/office/drawing/2014/main" id="{CC66CC74-3EF3-4820-8542-EE1BBA5FCE83}"/>
              </a:ext>
            </a:extLst>
          </p:cNvPr>
          <p:cNvSpPr/>
          <p:nvPr/>
        </p:nvSpPr>
        <p:spPr>
          <a:xfrm>
            <a:off x="2199498" y="4354581"/>
            <a:ext cx="2425768" cy="376530"/>
          </a:xfrm>
          <a:prstGeom prst="rect">
            <a:avLst/>
          </a:prstGeom>
          <a:solidFill>
            <a:schemeClr val="bg1"/>
          </a:solidFill>
          <a:ln w="28575">
            <a:solidFill>
              <a:srgbClr val="7AB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# </a:t>
            </a:r>
            <a:r>
              <a:rPr lang="ko-KR" altLang="en-US" dirty="0" err="1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일반화가법모형</a:t>
            </a:r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(GAM)</a:t>
            </a:r>
            <a:endParaRPr lang="ko-KR" altLang="en-US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427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7E57F-39DF-40DC-80BC-F64838AC3E69}"/>
              </a:ext>
            </a:extLst>
          </p:cNvPr>
          <p:cNvSpPr/>
          <p:nvPr/>
        </p:nvSpPr>
        <p:spPr>
          <a:xfrm>
            <a:off x="0" y="933446"/>
            <a:ext cx="12192000" cy="285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2279AE-EE8C-4953-BAEB-9A13C89D2F50}"/>
              </a:ext>
            </a:extLst>
          </p:cNvPr>
          <p:cNvSpPr txBox="1"/>
          <p:nvPr/>
        </p:nvSpPr>
        <p:spPr>
          <a:xfrm>
            <a:off x="9260272" y="945826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2C89C3-867D-4018-8F1A-D67CA362A2AE}"/>
              </a:ext>
            </a:extLst>
          </p:cNvPr>
          <p:cNvSpPr txBox="1"/>
          <p:nvPr/>
        </p:nvSpPr>
        <p:spPr>
          <a:xfrm>
            <a:off x="7604217" y="939274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데이터탐색및전처리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95D04D-0590-4A33-B987-DAF31F9A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" t="52441" r="79470"/>
          <a:stretch/>
        </p:blipFill>
        <p:spPr>
          <a:xfrm>
            <a:off x="0" y="405198"/>
            <a:ext cx="2303252" cy="52824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00E660-321D-4459-BF8F-E6DB8557550A}"/>
              </a:ext>
            </a:extLst>
          </p:cNvPr>
          <p:cNvCxnSpPr/>
          <p:nvPr/>
        </p:nvCxnSpPr>
        <p:spPr>
          <a:xfrm>
            <a:off x="0" y="1219094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5D22BD-AB57-46CB-A233-19F74D232196}"/>
              </a:ext>
            </a:extLst>
          </p:cNvPr>
          <p:cNvSpPr txBox="1"/>
          <p:nvPr/>
        </p:nvSpPr>
        <p:spPr>
          <a:xfrm>
            <a:off x="3488950" y="48991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D3E41-6651-474C-A784-43807B62BC20}"/>
              </a:ext>
            </a:extLst>
          </p:cNvPr>
          <p:cNvSpPr txBox="1"/>
          <p:nvPr/>
        </p:nvSpPr>
        <p:spPr>
          <a:xfrm>
            <a:off x="5056545" y="489910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 재정의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5A0E99-1BF1-4CCC-AA09-AC312E275005}"/>
              </a:ext>
            </a:extLst>
          </p:cNvPr>
          <p:cNvSpPr txBox="1"/>
          <p:nvPr/>
        </p:nvSpPr>
        <p:spPr>
          <a:xfrm>
            <a:off x="7876085" y="477051"/>
            <a:ext cx="1702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매출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AE778-AA50-4575-BAA6-F99B410AE6D6}"/>
              </a:ext>
            </a:extLst>
          </p:cNvPr>
          <p:cNvSpPr txBox="1"/>
          <p:nvPr/>
        </p:nvSpPr>
        <p:spPr>
          <a:xfrm>
            <a:off x="10132619" y="469267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D9BE50D-0FCA-4B65-A745-47B062B6A9DE}"/>
              </a:ext>
            </a:extLst>
          </p:cNvPr>
          <p:cNvCxnSpPr>
            <a:cxnSpLocks/>
          </p:cNvCxnSpPr>
          <p:nvPr/>
        </p:nvCxnSpPr>
        <p:spPr>
          <a:xfrm>
            <a:off x="9260272" y="984594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34C153A-DB1D-49BD-AC18-E68513442A2A}"/>
              </a:ext>
            </a:extLst>
          </p:cNvPr>
          <p:cNvCxnSpPr>
            <a:cxnSpLocks/>
          </p:cNvCxnSpPr>
          <p:nvPr/>
        </p:nvCxnSpPr>
        <p:spPr>
          <a:xfrm>
            <a:off x="7604218" y="968305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60EDBA-B645-43DC-B0EB-87F7C62237BF}"/>
              </a:ext>
            </a:extLst>
          </p:cNvPr>
          <p:cNvCxnSpPr>
            <a:cxnSpLocks/>
          </p:cNvCxnSpPr>
          <p:nvPr/>
        </p:nvCxnSpPr>
        <p:spPr>
          <a:xfrm>
            <a:off x="9944587" y="974857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614646-0C92-4F57-A948-9D9A5F30C9A3}"/>
              </a:ext>
            </a:extLst>
          </p:cNvPr>
          <p:cNvGrpSpPr/>
          <p:nvPr/>
        </p:nvGrpSpPr>
        <p:grpSpPr>
          <a:xfrm>
            <a:off x="1" y="0"/>
            <a:ext cx="12191998" cy="391458"/>
            <a:chOff x="1" y="0"/>
            <a:chExt cx="12191998" cy="39145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1A349A-69F9-4D4F-86C1-BA3828C68533}"/>
                </a:ext>
              </a:extLst>
            </p:cNvPr>
            <p:cNvSpPr/>
            <p:nvPr/>
          </p:nvSpPr>
          <p:spPr>
            <a:xfrm>
              <a:off x="1731297" y="0"/>
              <a:ext cx="10460702" cy="391458"/>
            </a:xfrm>
            <a:prstGeom prst="rect">
              <a:avLst/>
            </a:prstGeom>
            <a:solidFill>
              <a:srgbClr val="378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B873B8-EEF4-49D0-B96E-3FC395158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5" r="84010" b="62071"/>
            <a:stretch/>
          </p:blipFill>
          <p:spPr>
            <a:xfrm>
              <a:off x="1" y="0"/>
              <a:ext cx="1949570" cy="39145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EABB273-5A5D-4FEB-B815-921487209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85" t="4232" r="23146" b="65286"/>
            <a:stretch/>
          </p:blipFill>
          <p:spPr>
            <a:xfrm>
              <a:off x="8249994" y="34504"/>
              <a:ext cx="3873261" cy="33855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EC82CF5-7791-49A0-A858-84F8410F5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929" t="4231" r="63349" b="65287"/>
            <a:stretch/>
          </p:blipFill>
          <p:spPr>
            <a:xfrm>
              <a:off x="3272541" y="34504"/>
              <a:ext cx="2648309" cy="338554"/>
            </a:xfrm>
            <a:prstGeom prst="rect">
              <a:avLst/>
            </a:prstGeom>
          </p:spPr>
        </p:pic>
      </p:grpSp>
      <p:sp>
        <p:nvSpPr>
          <p:cNvPr id="29" name="사각형: 위쪽 모서리의 한쪽은 둥글고 다른 한쪽은 잘림 28">
            <a:extLst>
              <a:ext uri="{FF2B5EF4-FFF2-40B4-BE49-F238E27FC236}">
                <a16:creationId xmlns:a16="http://schemas.microsoft.com/office/drawing/2014/main" id="{6BB440B6-2BE2-4681-BBC9-68C6FCECA5AC}"/>
              </a:ext>
            </a:extLst>
          </p:cNvPr>
          <p:cNvSpPr/>
          <p:nvPr/>
        </p:nvSpPr>
        <p:spPr>
          <a:xfrm>
            <a:off x="339834" y="1462890"/>
            <a:ext cx="3443272" cy="400110"/>
          </a:xfrm>
          <a:prstGeom prst="snipRoundRect">
            <a:avLst/>
          </a:prstGeom>
          <a:solidFill>
            <a:srgbClr val="047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&lt;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군집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2&gt;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치킨전문점 모델링 과정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0DB9C2-659A-4A5A-BE2F-73E15FECE771}"/>
              </a:ext>
            </a:extLst>
          </p:cNvPr>
          <p:cNvSpPr txBox="1"/>
          <p:nvPr/>
        </p:nvSpPr>
        <p:spPr>
          <a:xfrm>
            <a:off x="421240" y="2067267"/>
            <a:ext cx="3715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0477B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차원 축소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후 다중 선형회귀모델적합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A1C770-CAB7-4282-9EB5-0C0875DF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E34860A-9873-48D0-82C0-B10CD92932D3}"/>
              </a:ext>
            </a:extLst>
          </p:cNvPr>
          <p:cNvCxnSpPr>
            <a:cxnSpLocks/>
          </p:cNvCxnSpPr>
          <p:nvPr/>
        </p:nvCxnSpPr>
        <p:spPr>
          <a:xfrm>
            <a:off x="9306927" y="1219094"/>
            <a:ext cx="637660" cy="0"/>
          </a:xfrm>
          <a:prstGeom prst="line">
            <a:avLst/>
          </a:prstGeom>
          <a:ln w="38100">
            <a:solidFill>
              <a:srgbClr val="85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9E96DF-DF01-4D9C-9B3F-53BFBD85DA66}"/>
              </a:ext>
            </a:extLst>
          </p:cNvPr>
          <p:cNvSpPr/>
          <p:nvPr/>
        </p:nvSpPr>
        <p:spPr>
          <a:xfrm>
            <a:off x="3792035" y="1472054"/>
            <a:ext cx="2086479" cy="376530"/>
          </a:xfrm>
          <a:prstGeom prst="rect">
            <a:avLst/>
          </a:prstGeom>
          <a:solidFill>
            <a:schemeClr val="bg1"/>
          </a:solidFill>
          <a:ln w="28575">
            <a:solidFill>
              <a:srgbClr val="0477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다중 선형회귀모형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F25FB0-BE9A-4034-B580-AFBFF5537280}"/>
              </a:ext>
            </a:extLst>
          </p:cNvPr>
          <p:cNvSpPr txBox="1"/>
          <p:nvPr/>
        </p:nvSpPr>
        <p:spPr>
          <a:xfrm>
            <a:off x="559066" y="1843362"/>
            <a:ext cx="2004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차원의 저주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피하기 위함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FE32E7A3-0EBF-476C-9B82-58A9D957CCDD}"/>
              </a:ext>
            </a:extLst>
          </p:cNvPr>
          <p:cNvSpPr/>
          <p:nvPr/>
        </p:nvSpPr>
        <p:spPr>
          <a:xfrm>
            <a:off x="264241" y="2486005"/>
            <a:ext cx="1621890" cy="338554"/>
          </a:xfrm>
          <a:prstGeom prst="chevron">
            <a:avLst/>
          </a:prstGeom>
          <a:solidFill>
            <a:srgbClr val="7AB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1) </a:t>
            </a:r>
            <a:r>
              <a:rPr lang="ko-KR" altLang="en-US" sz="16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차원축소</a:t>
            </a:r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448C6AE4-78AE-44C9-97D3-24F2D9A71B45}"/>
              </a:ext>
            </a:extLst>
          </p:cNvPr>
          <p:cNvSpPr/>
          <p:nvPr/>
        </p:nvSpPr>
        <p:spPr>
          <a:xfrm>
            <a:off x="2641822" y="4965139"/>
            <a:ext cx="416850" cy="283025"/>
          </a:xfrm>
          <a:prstGeom prst="rightArrow">
            <a:avLst/>
          </a:prstGeom>
          <a:solidFill>
            <a:srgbClr val="7AB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F99C94-3728-4D42-B880-65DA2AF2F683}"/>
                  </a:ext>
                </a:extLst>
              </p:cNvPr>
              <p:cNvSpPr txBox="1"/>
              <p:nvPr/>
            </p:nvSpPr>
            <p:spPr>
              <a:xfrm>
                <a:off x="5584612" y="5100444"/>
                <a:ext cx="1171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  <a:ea typeface="배달의민족 한나체 Air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배달의민족 한나체 Air" panose="020B0600000101010101" pitchFamily="50" charset="-127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배달의민족 한나체 Air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배달의민족 한나체 Air" panose="020B0600000101010101" pitchFamily="50" charset="-127"/>
                        </a:rPr>
                        <m:t>=0.53</m:t>
                      </m:r>
                    </m:oMath>
                  </m:oMathPara>
                </a14:m>
                <a:endParaRPr lang="en-US" altLang="ko-KR" sz="16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F99C94-3728-4D42-B880-65DA2AF2F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612" y="5100444"/>
                <a:ext cx="117163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" descr="Check mark free icon">
            <a:extLst>
              <a:ext uri="{FF2B5EF4-FFF2-40B4-BE49-F238E27FC236}">
                <a16:creationId xmlns:a16="http://schemas.microsoft.com/office/drawing/2014/main" id="{3F9FC7E4-97BD-4788-A26A-FB6CA4765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081" y="5146733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mobug\Desktop\한식, 치킨, 양식, 중식, 패스트푸드 시각화 및 모델링 결과\클러스터1 치킨전문점 시각화자료\치킨전문점 stepwise 직후 변수 히트맵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9" r="21918" b="3957"/>
          <a:stretch/>
        </p:blipFill>
        <p:spPr bwMode="auto">
          <a:xfrm>
            <a:off x="651403" y="4219880"/>
            <a:ext cx="1912176" cy="1938346"/>
          </a:xfrm>
          <a:prstGeom prst="rect">
            <a:avLst/>
          </a:prstGeom>
          <a:noFill/>
          <a:ln w="28575">
            <a:solidFill>
              <a:srgbClr val="7AB3B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obug\Desktop\한식, 치킨, 양식, 중식, 패스트푸드 시각화 및 모델링 결과\클러스터1 치킨전문점 시각화자료\치킨전문점 히트맵 보고 변수 제거 후 new 변수 히트맵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2" t="8830" r="21802" b="3273"/>
          <a:stretch/>
        </p:blipFill>
        <p:spPr bwMode="auto">
          <a:xfrm>
            <a:off x="3114621" y="4223576"/>
            <a:ext cx="1941924" cy="1938346"/>
          </a:xfrm>
          <a:prstGeom prst="rect">
            <a:avLst/>
          </a:prstGeom>
          <a:noFill/>
          <a:ln w="28575">
            <a:solidFill>
              <a:srgbClr val="7AB3B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obug\Desktop\Call00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3" t="10358" r="14041" b="53027"/>
          <a:stretch/>
        </p:blipFill>
        <p:spPr bwMode="auto">
          <a:xfrm>
            <a:off x="5368790" y="2928884"/>
            <a:ext cx="2934079" cy="2096494"/>
          </a:xfrm>
          <a:prstGeom prst="rect">
            <a:avLst/>
          </a:prstGeom>
          <a:noFill/>
          <a:ln w="28575">
            <a:solidFill>
              <a:srgbClr val="D97A0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BE440B7E-B4DB-4969-ACA0-4DA1E450A5D3}"/>
              </a:ext>
            </a:extLst>
          </p:cNvPr>
          <p:cNvSpPr/>
          <p:nvPr/>
        </p:nvSpPr>
        <p:spPr>
          <a:xfrm>
            <a:off x="5388209" y="4789965"/>
            <a:ext cx="1368041" cy="131053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989E93-226D-4696-9D83-8A8DB5ACA51F}"/>
              </a:ext>
            </a:extLst>
          </p:cNvPr>
          <p:cNvCxnSpPr/>
          <p:nvPr/>
        </p:nvCxnSpPr>
        <p:spPr>
          <a:xfrm>
            <a:off x="730177" y="2353029"/>
            <a:ext cx="803189" cy="0"/>
          </a:xfrm>
          <a:prstGeom prst="line">
            <a:avLst/>
          </a:prstGeom>
          <a:ln w="28575">
            <a:solidFill>
              <a:srgbClr val="0477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3806FC8-4F57-499C-BE81-E76FE4A03099}"/>
              </a:ext>
            </a:extLst>
          </p:cNvPr>
          <p:cNvSpPr txBox="1"/>
          <p:nvPr/>
        </p:nvSpPr>
        <p:spPr>
          <a:xfrm>
            <a:off x="833096" y="2880213"/>
            <a:ext cx="39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Stepwise Selection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진행 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히트맵을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확인해 상관관계가 높은 변수 추가적으로 제거 함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8" name="Picture 6" descr="Check mark free icon">
            <a:extLst>
              <a:ext uri="{FF2B5EF4-FFF2-40B4-BE49-F238E27FC236}">
                <a16:creationId xmlns:a16="http://schemas.microsoft.com/office/drawing/2014/main" id="{1D8E1D5A-9FB0-4974-B817-9B6C0B789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7" y="2939184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4485156-46EF-43F4-B71A-AD26A44A1E7D}"/>
              </a:ext>
            </a:extLst>
          </p:cNvPr>
          <p:cNvSpPr txBox="1"/>
          <p:nvPr/>
        </p:nvSpPr>
        <p:spPr>
          <a:xfrm>
            <a:off x="833096" y="3438013"/>
            <a:ext cx="39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최종 변수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가구수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프랜차이즈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점포수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대형마트 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전문점 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쇼핑센터 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평균월소비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50" name="Picture 6" descr="Check mark free icon">
            <a:extLst>
              <a:ext uri="{FF2B5EF4-FFF2-40B4-BE49-F238E27FC236}">
                <a16:creationId xmlns:a16="http://schemas.microsoft.com/office/drawing/2014/main" id="{BD303589-80CA-4A58-8B6F-F90CDD9AB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7" y="3496984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388D1A-1A05-4C42-AFA5-98617A4B2010}"/>
              </a:ext>
            </a:extLst>
          </p:cNvPr>
          <p:cNvSpPr txBox="1"/>
          <p:nvPr/>
        </p:nvSpPr>
        <p:spPr>
          <a:xfrm>
            <a:off x="937710" y="4179603"/>
            <a:ext cx="17102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&lt;Stepwise Selection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후 </a:t>
            </a:r>
            <a:r>
              <a:rPr lang="ko-KR" altLang="en-US" sz="12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히트맵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  <a:endParaRPr lang="ko-KR" alt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A9FF5F-E475-4E34-9780-E8EB123ED1D6}"/>
              </a:ext>
            </a:extLst>
          </p:cNvPr>
          <p:cNvSpPr txBox="1"/>
          <p:nvPr/>
        </p:nvSpPr>
        <p:spPr>
          <a:xfrm>
            <a:off x="3417706" y="4179603"/>
            <a:ext cx="17102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&lt;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변수 추가 제거 후 </a:t>
            </a:r>
            <a:endParaRPr lang="en-US" altLang="ko-KR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r"/>
            <a:r>
              <a:rPr lang="ko-KR" altLang="en-US" sz="12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히트맵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  <a:endParaRPr lang="ko-KR" altLang="en-US" sz="1200" dirty="0"/>
          </a:p>
        </p:txBody>
      </p:sp>
      <p:sp>
        <p:nvSpPr>
          <p:cNvPr id="70" name="화살표: 갈매기형 수장 69">
            <a:extLst>
              <a:ext uri="{FF2B5EF4-FFF2-40B4-BE49-F238E27FC236}">
                <a16:creationId xmlns:a16="http://schemas.microsoft.com/office/drawing/2014/main" id="{B8EC5944-00D7-4441-A5E9-1A6533983A65}"/>
              </a:ext>
            </a:extLst>
          </p:cNvPr>
          <p:cNvSpPr/>
          <p:nvPr/>
        </p:nvSpPr>
        <p:spPr>
          <a:xfrm>
            <a:off x="5264794" y="2486005"/>
            <a:ext cx="2832822" cy="338554"/>
          </a:xfrm>
          <a:prstGeom prst="chevron">
            <a:avLst/>
          </a:prstGeom>
          <a:solidFill>
            <a:srgbClr val="D9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2) </a:t>
            </a:r>
            <a:r>
              <a:rPr lang="ko-KR" altLang="en-US" sz="16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다중 선형 회귀모델 적합</a:t>
            </a:r>
          </a:p>
        </p:txBody>
      </p:sp>
      <p:sp>
        <p:nvSpPr>
          <p:cNvPr id="71" name="화살표: 갈매기형 수장 70">
            <a:extLst>
              <a:ext uri="{FF2B5EF4-FFF2-40B4-BE49-F238E27FC236}">
                <a16:creationId xmlns:a16="http://schemas.microsoft.com/office/drawing/2014/main" id="{6F580BE9-3B06-482D-85E6-34A835A78ED5}"/>
              </a:ext>
            </a:extLst>
          </p:cNvPr>
          <p:cNvSpPr/>
          <p:nvPr/>
        </p:nvSpPr>
        <p:spPr>
          <a:xfrm>
            <a:off x="8716208" y="2486005"/>
            <a:ext cx="1537599" cy="338554"/>
          </a:xfrm>
          <a:prstGeom prst="chevron">
            <a:avLst/>
          </a:prstGeom>
          <a:solidFill>
            <a:srgbClr val="FFD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3) </a:t>
            </a:r>
            <a:r>
              <a:rPr lang="ko-KR" altLang="en-US" sz="16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잔차</a:t>
            </a:r>
            <a:r>
              <a:rPr lang="ko-KR" altLang="en-US" sz="16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진단</a:t>
            </a:r>
            <a:r>
              <a:rPr lang="en-US" altLang="ko-KR" sz="16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72" name="Picture 2" descr="C:\Users\mobug\Desktop\한식, 치킨, 양식, 중식, 패스트푸드 시각화 및 모델링 결과\클러스터1 치킨전문점 시각화자료\치킨전문점 stepwise 직후 변수 residual plot.png">
            <a:extLst>
              <a:ext uri="{FF2B5EF4-FFF2-40B4-BE49-F238E27FC236}">
                <a16:creationId xmlns:a16="http://schemas.microsoft.com/office/drawing/2014/main" id="{EDCDC366-7B44-4F51-9768-CCA0C83E8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3"/>
          <a:stretch/>
        </p:blipFill>
        <p:spPr bwMode="auto">
          <a:xfrm>
            <a:off x="8790539" y="2955048"/>
            <a:ext cx="2934079" cy="1433026"/>
          </a:xfrm>
          <a:prstGeom prst="rect">
            <a:avLst/>
          </a:prstGeom>
          <a:noFill/>
          <a:ln w="28575">
            <a:solidFill>
              <a:srgbClr val="FFD1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" descr="C:\Users\mobug\Desktop\한식, 치킨, 양식, 중식, 패스트푸드 시각화 및 모델링 결과\클러스터1 치킨전문점 시각화자료\치킨전문점 stepwise 직후 변수 QQ plot.png">
            <a:extLst>
              <a:ext uri="{FF2B5EF4-FFF2-40B4-BE49-F238E27FC236}">
                <a16:creationId xmlns:a16="http://schemas.microsoft.com/office/drawing/2014/main" id="{15122D7E-5F3B-40D0-A719-B61280D57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0"/>
          <a:stretch/>
        </p:blipFill>
        <p:spPr bwMode="auto">
          <a:xfrm>
            <a:off x="8790539" y="4532083"/>
            <a:ext cx="2934079" cy="1436168"/>
          </a:xfrm>
          <a:prstGeom prst="rect">
            <a:avLst/>
          </a:prstGeom>
          <a:noFill/>
          <a:ln w="28575">
            <a:solidFill>
              <a:srgbClr val="FFD1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21454EF7-D13B-4AD5-8B35-C8F1B412ED3C}"/>
              </a:ext>
            </a:extLst>
          </p:cNvPr>
          <p:cNvSpPr txBox="1"/>
          <p:nvPr/>
        </p:nvSpPr>
        <p:spPr>
          <a:xfrm>
            <a:off x="8719738" y="2920613"/>
            <a:ext cx="2086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&lt;Residuals vs.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Fitted&gt;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2362E3-686F-40F5-8D2A-EBC9573E6A68}"/>
              </a:ext>
            </a:extLst>
          </p:cNvPr>
          <p:cNvSpPr txBox="1"/>
          <p:nvPr/>
        </p:nvSpPr>
        <p:spPr>
          <a:xfrm>
            <a:off x="8727264" y="4476291"/>
            <a:ext cx="1526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&lt;Normal Q-Q&gt;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8988D8B-D1A5-43F8-A6D9-579973F80B58}"/>
              </a:ext>
            </a:extLst>
          </p:cNvPr>
          <p:cNvSpPr txBox="1"/>
          <p:nvPr/>
        </p:nvSpPr>
        <p:spPr>
          <a:xfrm>
            <a:off x="8977199" y="6031969"/>
            <a:ext cx="29340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잔차의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기본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가정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등분산성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정규성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독립성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만족</a:t>
            </a:r>
            <a:endParaRPr lang="ko-KR" altLang="en-US" sz="1600" dirty="0"/>
          </a:p>
        </p:txBody>
      </p:sp>
      <p:pic>
        <p:nvPicPr>
          <p:cNvPr id="77" name="Picture 6" descr="Check mark free icon">
            <a:extLst>
              <a:ext uri="{FF2B5EF4-FFF2-40B4-BE49-F238E27FC236}">
                <a16:creationId xmlns:a16="http://schemas.microsoft.com/office/drawing/2014/main" id="{68741841-5D3F-4055-851D-9E3F959A3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933" y="6099468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325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7E57F-39DF-40DC-80BC-F64838AC3E69}"/>
              </a:ext>
            </a:extLst>
          </p:cNvPr>
          <p:cNvSpPr/>
          <p:nvPr/>
        </p:nvSpPr>
        <p:spPr>
          <a:xfrm>
            <a:off x="0" y="933446"/>
            <a:ext cx="12192000" cy="285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2279AE-EE8C-4953-BAEB-9A13C89D2F50}"/>
              </a:ext>
            </a:extLst>
          </p:cNvPr>
          <p:cNvSpPr txBox="1"/>
          <p:nvPr/>
        </p:nvSpPr>
        <p:spPr>
          <a:xfrm>
            <a:off x="9260272" y="945826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2C89C3-867D-4018-8F1A-D67CA362A2AE}"/>
              </a:ext>
            </a:extLst>
          </p:cNvPr>
          <p:cNvSpPr txBox="1"/>
          <p:nvPr/>
        </p:nvSpPr>
        <p:spPr>
          <a:xfrm>
            <a:off x="7604217" y="939274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데이터탐색및전처리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95D04D-0590-4A33-B987-DAF31F9A1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8" t="52441" r="79470"/>
          <a:stretch/>
        </p:blipFill>
        <p:spPr>
          <a:xfrm>
            <a:off x="0" y="405198"/>
            <a:ext cx="2303252" cy="52824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00E660-321D-4459-BF8F-E6DB8557550A}"/>
              </a:ext>
            </a:extLst>
          </p:cNvPr>
          <p:cNvCxnSpPr/>
          <p:nvPr/>
        </p:nvCxnSpPr>
        <p:spPr>
          <a:xfrm>
            <a:off x="0" y="1219094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5D22BD-AB57-46CB-A233-19F74D232196}"/>
              </a:ext>
            </a:extLst>
          </p:cNvPr>
          <p:cNvSpPr txBox="1"/>
          <p:nvPr/>
        </p:nvSpPr>
        <p:spPr>
          <a:xfrm>
            <a:off x="3488950" y="48991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D3E41-6651-474C-A784-43807B62BC20}"/>
              </a:ext>
            </a:extLst>
          </p:cNvPr>
          <p:cNvSpPr txBox="1"/>
          <p:nvPr/>
        </p:nvSpPr>
        <p:spPr>
          <a:xfrm>
            <a:off x="5056545" y="489910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 재정의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5A0E99-1BF1-4CCC-AA09-AC312E275005}"/>
              </a:ext>
            </a:extLst>
          </p:cNvPr>
          <p:cNvSpPr txBox="1"/>
          <p:nvPr/>
        </p:nvSpPr>
        <p:spPr>
          <a:xfrm>
            <a:off x="7876085" y="477051"/>
            <a:ext cx="1702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매출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AE778-AA50-4575-BAA6-F99B410AE6D6}"/>
              </a:ext>
            </a:extLst>
          </p:cNvPr>
          <p:cNvSpPr txBox="1"/>
          <p:nvPr/>
        </p:nvSpPr>
        <p:spPr>
          <a:xfrm>
            <a:off x="10132619" y="469267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D9BE50D-0FCA-4B65-A745-47B062B6A9DE}"/>
              </a:ext>
            </a:extLst>
          </p:cNvPr>
          <p:cNvCxnSpPr>
            <a:cxnSpLocks/>
          </p:cNvCxnSpPr>
          <p:nvPr/>
        </p:nvCxnSpPr>
        <p:spPr>
          <a:xfrm>
            <a:off x="9260272" y="984594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34C153A-DB1D-49BD-AC18-E68513442A2A}"/>
              </a:ext>
            </a:extLst>
          </p:cNvPr>
          <p:cNvCxnSpPr>
            <a:cxnSpLocks/>
          </p:cNvCxnSpPr>
          <p:nvPr/>
        </p:nvCxnSpPr>
        <p:spPr>
          <a:xfrm>
            <a:off x="7604218" y="968305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60EDBA-B645-43DC-B0EB-87F7C62237BF}"/>
              </a:ext>
            </a:extLst>
          </p:cNvPr>
          <p:cNvCxnSpPr>
            <a:cxnSpLocks/>
          </p:cNvCxnSpPr>
          <p:nvPr/>
        </p:nvCxnSpPr>
        <p:spPr>
          <a:xfrm>
            <a:off x="9944587" y="974857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614646-0C92-4F57-A948-9D9A5F30C9A3}"/>
              </a:ext>
            </a:extLst>
          </p:cNvPr>
          <p:cNvGrpSpPr/>
          <p:nvPr/>
        </p:nvGrpSpPr>
        <p:grpSpPr>
          <a:xfrm>
            <a:off x="1" y="0"/>
            <a:ext cx="12191998" cy="391458"/>
            <a:chOff x="1" y="0"/>
            <a:chExt cx="12191998" cy="39145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1A349A-69F9-4D4F-86C1-BA3828C68533}"/>
                </a:ext>
              </a:extLst>
            </p:cNvPr>
            <p:cNvSpPr/>
            <p:nvPr/>
          </p:nvSpPr>
          <p:spPr>
            <a:xfrm>
              <a:off x="1731297" y="0"/>
              <a:ext cx="10460702" cy="391458"/>
            </a:xfrm>
            <a:prstGeom prst="rect">
              <a:avLst/>
            </a:prstGeom>
            <a:solidFill>
              <a:srgbClr val="378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B873B8-EEF4-49D0-B96E-3FC395158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85" r="84010" b="62071"/>
            <a:stretch/>
          </p:blipFill>
          <p:spPr>
            <a:xfrm>
              <a:off x="1" y="0"/>
              <a:ext cx="1949570" cy="39145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EABB273-5A5D-4FEB-B815-921487209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85" t="4232" r="23146" b="65286"/>
            <a:stretch/>
          </p:blipFill>
          <p:spPr>
            <a:xfrm>
              <a:off x="8249994" y="34504"/>
              <a:ext cx="3873261" cy="33855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EC82CF5-7791-49A0-A858-84F8410F5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929" t="4231" r="63349" b="65287"/>
            <a:stretch/>
          </p:blipFill>
          <p:spPr>
            <a:xfrm>
              <a:off x="3272541" y="34504"/>
              <a:ext cx="2648309" cy="338554"/>
            </a:xfrm>
            <a:prstGeom prst="rect">
              <a:avLst/>
            </a:prstGeom>
          </p:spPr>
        </p:pic>
      </p:grpSp>
      <p:sp>
        <p:nvSpPr>
          <p:cNvPr id="29" name="사각형: 위쪽 모서리의 한쪽은 둥글고 다른 한쪽은 잘림 28">
            <a:extLst>
              <a:ext uri="{FF2B5EF4-FFF2-40B4-BE49-F238E27FC236}">
                <a16:creationId xmlns:a16="http://schemas.microsoft.com/office/drawing/2014/main" id="{6BB440B6-2BE2-4681-BBC9-68C6FCECA5AC}"/>
              </a:ext>
            </a:extLst>
          </p:cNvPr>
          <p:cNvSpPr/>
          <p:nvPr/>
        </p:nvSpPr>
        <p:spPr>
          <a:xfrm>
            <a:off x="339834" y="1462890"/>
            <a:ext cx="3443272" cy="400110"/>
          </a:xfrm>
          <a:prstGeom prst="snipRoundRect">
            <a:avLst/>
          </a:prstGeom>
          <a:solidFill>
            <a:srgbClr val="047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&lt;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군집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2&gt;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치킨전문점 모델링 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A1C770-CAB7-4282-9EB5-0C0875DF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E34860A-9873-48D0-82C0-B10CD92932D3}"/>
              </a:ext>
            </a:extLst>
          </p:cNvPr>
          <p:cNvCxnSpPr>
            <a:cxnSpLocks/>
          </p:cNvCxnSpPr>
          <p:nvPr/>
        </p:nvCxnSpPr>
        <p:spPr>
          <a:xfrm>
            <a:off x="9306927" y="1219094"/>
            <a:ext cx="637660" cy="0"/>
          </a:xfrm>
          <a:prstGeom prst="line">
            <a:avLst/>
          </a:prstGeom>
          <a:ln w="38100">
            <a:solidFill>
              <a:srgbClr val="85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9E96DF-DF01-4D9C-9B3F-53BFBD85DA66}"/>
              </a:ext>
            </a:extLst>
          </p:cNvPr>
          <p:cNvSpPr/>
          <p:nvPr/>
        </p:nvSpPr>
        <p:spPr>
          <a:xfrm>
            <a:off x="3792035" y="1472054"/>
            <a:ext cx="2386823" cy="376530"/>
          </a:xfrm>
          <a:prstGeom prst="rect">
            <a:avLst/>
          </a:prstGeom>
          <a:solidFill>
            <a:schemeClr val="bg1"/>
          </a:solidFill>
          <a:ln w="28575">
            <a:solidFill>
              <a:srgbClr val="0477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# </a:t>
            </a:r>
            <a:r>
              <a:rPr lang="ko-KR" altLang="en-US" dirty="0" err="1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일반화가법모형</a:t>
            </a:r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(GAM)</a:t>
            </a:r>
            <a:endParaRPr lang="ko-KR" altLang="en-US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14F4D1-1C66-4963-A3AB-A1F4EF45BE92}"/>
              </a:ext>
            </a:extLst>
          </p:cNvPr>
          <p:cNvSpPr txBox="1"/>
          <p:nvPr/>
        </p:nvSpPr>
        <p:spPr>
          <a:xfrm>
            <a:off x="339834" y="2090769"/>
            <a:ext cx="291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3.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변수 간 선형 여부 판단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F99480-F1AA-496D-802A-14F16D0A2917}"/>
              </a:ext>
            </a:extLst>
          </p:cNvPr>
          <p:cNvSpPr txBox="1"/>
          <p:nvPr/>
        </p:nvSpPr>
        <p:spPr>
          <a:xfrm>
            <a:off x="6959569" y="3014776"/>
            <a:ext cx="4652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1) 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프랜차이즈 점포 수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쇼핑센터 수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6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평균월소비와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같이</a:t>
            </a:r>
            <a:endParaRPr lang="en-US" altLang="ko-KR" sz="1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선형관계가 아닌 변수 존재 확인</a:t>
            </a:r>
            <a:endParaRPr lang="en-US" altLang="ko-KR" sz="1600" dirty="0">
              <a:solidFill>
                <a:srgbClr val="C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2657F3-A915-4412-8909-519ACACBFE78}"/>
              </a:ext>
            </a:extLst>
          </p:cNvPr>
          <p:cNvSpPr txBox="1"/>
          <p:nvPr/>
        </p:nvSpPr>
        <p:spPr>
          <a:xfrm>
            <a:off x="6959569" y="3756271"/>
            <a:ext cx="4804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2) Full mode l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과 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reduced model 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생성 후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ANOVA 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검정</a:t>
            </a:r>
            <a:endParaRPr lang="en-US" altLang="ko-KR" sz="1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074" name="Picture 2" descr="C:\Users\mobug\Desktop\한식, 치킨, 양식, 중식, 패스트푸드 시각화 및 모델링 결과\클러스터1 치킨전문점 시각화자료\치킨전문점 gam 변수들의 함수 모형 pl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40" y="2521159"/>
            <a:ext cx="6336743" cy="3359019"/>
          </a:xfrm>
          <a:prstGeom prst="rect">
            <a:avLst/>
          </a:prstGeom>
          <a:noFill/>
          <a:ln w="28575">
            <a:solidFill>
              <a:srgbClr val="7AB3B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3EBC64A6-CB32-4C62-AADF-5140F9CA5F95}"/>
              </a:ext>
            </a:extLst>
          </p:cNvPr>
          <p:cNvSpPr txBox="1"/>
          <p:nvPr/>
        </p:nvSpPr>
        <p:spPr>
          <a:xfrm>
            <a:off x="7692173" y="4431417"/>
            <a:ext cx="3000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모든 변수가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ANOVA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검정 기각 못함</a:t>
            </a:r>
            <a:endParaRPr lang="ko-KR" altLang="en-US" sz="1600" dirty="0"/>
          </a:p>
        </p:txBody>
      </p:sp>
      <p:pic>
        <p:nvPicPr>
          <p:cNvPr id="65" name="Picture 6" descr="Check mark free icon">
            <a:extLst>
              <a:ext uri="{FF2B5EF4-FFF2-40B4-BE49-F238E27FC236}">
                <a16:creationId xmlns:a16="http://schemas.microsoft.com/office/drawing/2014/main" id="{D372CBE6-EEC1-4CCF-9D32-93F61C6CB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197" y="4477706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73D96CD-1EE8-477E-94D4-3C6BBE92D049}"/>
              </a:ext>
            </a:extLst>
          </p:cNvPr>
          <p:cNvSpPr txBox="1"/>
          <p:nvPr/>
        </p:nvSpPr>
        <p:spPr>
          <a:xfrm>
            <a:off x="7692173" y="4857170"/>
            <a:ext cx="3000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모든 변수에 대해 함수 적합 필요 </a:t>
            </a:r>
            <a:endParaRPr lang="ko-KR" altLang="en-US" sz="1600" b="1" dirty="0">
              <a:solidFill>
                <a:srgbClr val="0477BF"/>
              </a:solidFill>
            </a:endParaRPr>
          </a:p>
        </p:txBody>
      </p:sp>
      <p:pic>
        <p:nvPicPr>
          <p:cNvPr id="67" name="Picture 6" descr="Check mark free icon">
            <a:extLst>
              <a:ext uri="{FF2B5EF4-FFF2-40B4-BE49-F238E27FC236}">
                <a16:creationId xmlns:a16="http://schemas.microsoft.com/office/drawing/2014/main" id="{D41FE74B-94A4-42AC-8FEB-FBEF0AA62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197" y="4903459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B6B18E3-FCCA-434E-8283-1C7C755173BB}"/>
              </a:ext>
            </a:extLst>
          </p:cNvPr>
          <p:cNvSpPr txBox="1"/>
          <p:nvPr/>
        </p:nvSpPr>
        <p:spPr>
          <a:xfrm>
            <a:off x="7175179" y="4039042"/>
            <a:ext cx="4373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(H0 : 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full model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reduced model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간에 유의미한 차이가 </a:t>
            </a:r>
            <a:r>
              <a:rPr lang="ko-KR" altLang="en-US" sz="1400" dirty="0">
                <a:solidFill>
                  <a:srgbClr val="20212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없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616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7E57F-39DF-40DC-80BC-F64838AC3E69}"/>
              </a:ext>
            </a:extLst>
          </p:cNvPr>
          <p:cNvSpPr/>
          <p:nvPr/>
        </p:nvSpPr>
        <p:spPr>
          <a:xfrm>
            <a:off x="0" y="933446"/>
            <a:ext cx="12192000" cy="285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2279AE-EE8C-4953-BAEB-9A13C89D2F50}"/>
              </a:ext>
            </a:extLst>
          </p:cNvPr>
          <p:cNvSpPr txBox="1"/>
          <p:nvPr/>
        </p:nvSpPr>
        <p:spPr>
          <a:xfrm>
            <a:off x="9260272" y="945826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2C89C3-867D-4018-8F1A-D67CA362A2AE}"/>
              </a:ext>
            </a:extLst>
          </p:cNvPr>
          <p:cNvSpPr txBox="1"/>
          <p:nvPr/>
        </p:nvSpPr>
        <p:spPr>
          <a:xfrm>
            <a:off x="7604217" y="939274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데이터탐색및전처리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95D04D-0590-4A33-B987-DAF31F9A1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8" t="52441" r="79470"/>
          <a:stretch/>
        </p:blipFill>
        <p:spPr>
          <a:xfrm>
            <a:off x="0" y="405198"/>
            <a:ext cx="2303252" cy="52824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00E660-321D-4459-BF8F-E6DB8557550A}"/>
              </a:ext>
            </a:extLst>
          </p:cNvPr>
          <p:cNvCxnSpPr/>
          <p:nvPr/>
        </p:nvCxnSpPr>
        <p:spPr>
          <a:xfrm>
            <a:off x="0" y="1219094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5D22BD-AB57-46CB-A233-19F74D232196}"/>
              </a:ext>
            </a:extLst>
          </p:cNvPr>
          <p:cNvSpPr txBox="1"/>
          <p:nvPr/>
        </p:nvSpPr>
        <p:spPr>
          <a:xfrm>
            <a:off x="3488950" y="48991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D3E41-6651-474C-A784-43807B62BC20}"/>
              </a:ext>
            </a:extLst>
          </p:cNvPr>
          <p:cNvSpPr txBox="1"/>
          <p:nvPr/>
        </p:nvSpPr>
        <p:spPr>
          <a:xfrm>
            <a:off x="5056545" y="489910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 재정의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5A0E99-1BF1-4CCC-AA09-AC312E275005}"/>
              </a:ext>
            </a:extLst>
          </p:cNvPr>
          <p:cNvSpPr txBox="1"/>
          <p:nvPr/>
        </p:nvSpPr>
        <p:spPr>
          <a:xfrm>
            <a:off x="7876085" y="477051"/>
            <a:ext cx="1702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매출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AE778-AA50-4575-BAA6-F99B410AE6D6}"/>
              </a:ext>
            </a:extLst>
          </p:cNvPr>
          <p:cNvSpPr txBox="1"/>
          <p:nvPr/>
        </p:nvSpPr>
        <p:spPr>
          <a:xfrm>
            <a:off x="10132619" y="469267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D9BE50D-0FCA-4B65-A745-47B062B6A9DE}"/>
              </a:ext>
            </a:extLst>
          </p:cNvPr>
          <p:cNvCxnSpPr>
            <a:cxnSpLocks/>
          </p:cNvCxnSpPr>
          <p:nvPr/>
        </p:nvCxnSpPr>
        <p:spPr>
          <a:xfrm>
            <a:off x="9260272" y="984594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34C153A-DB1D-49BD-AC18-E68513442A2A}"/>
              </a:ext>
            </a:extLst>
          </p:cNvPr>
          <p:cNvCxnSpPr>
            <a:cxnSpLocks/>
          </p:cNvCxnSpPr>
          <p:nvPr/>
        </p:nvCxnSpPr>
        <p:spPr>
          <a:xfrm>
            <a:off x="7604218" y="968305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60EDBA-B645-43DC-B0EB-87F7C62237BF}"/>
              </a:ext>
            </a:extLst>
          </p:cNvPr>
          <p:cNvCxnSpPr>
            <a:cxnSpLocks/>
          </p:cNvCxnSpPr>
          <p:nvPr/>
        </p:nvCxnSpPr>
        <p:spPr>
          <a:xfrm>
            <a:off x="9944587" y="974857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614646-0C92-4F57-A948-9D9A5F30C9A3}"/>
              </a:ext>
            </a:extLst>
          </p:cNvPr>
          <p:cNvGrpSpPr/>
          <p:nvPr/>
        </p:nvGrpSpPr>
        <p:grpSpPr>
          <a:xfrm>
            <a:off x="1" y="0"/>
            <a:ext cx="12191998" cy="391458"/>
            <a:chOff x="1" y="0"/>
            <a:chExt cx="12191998" cy="39145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1A349A-69F9-4D4F-86C1-BA3828C68533}"/>
                </a:ext>
              </a:extLst>
            </p:cNvPr>
            <p:cNvSpPr/>
            <p:nvPr/>
          </p:nvSpPr>
          <p:spPr>
            <a:xfrm>
              <a:off x="1731297" y="0"/>
              <a:ext cx="10460702" cy="391458"/>
            </a:xfrm>
            <a:prstGeom prst="rect">
              <a:avLst/>
            </a:prstGeom>
            <a:solidFill>
              <a:srgbClr val="378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B873B8-EEF4-49D0-B96E-3FC395158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85" r="84010" b="62071"/>
            <a:stretch/>
          </p:blipFill>
          <p:spPr>
            <a:xfrm>
              <a:off x="1" y="0"/>
              <a:ext cx="1949570" cy="39145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EABB273-5A5D-4FEB-B815-921487209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85" t="4232" r="23146" b="65286"/>
            <a:stretch/>
          </p:blipFill>
          <p:spPr>
            <a:xfrm>
              <a:off x="8249994" y="34504"/>
              <a:ext cx="3873261" cy="33855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EC82CF5-7791-49A0-A858-84F8410F5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929" t="4231" r="63349" b="65287"/>
            <a:stretch/>
          </p:blipFill>
          <p:spPr>
            <a:xfrm>
              <a:off x="3272541" y="34504"/>
              <a:ext cx="2648309" cy="338554"/>
            </a:xfrm>
            <a:prstGeom prst="rect">
              <a:avLst/>
            </a:prstGeom>
          </p:spPr>
        </p:pic>
      </p:grpSp>
      <p:sp>
        <p:nvSpPr>
          <p:cNvPr id="29" name="사각형: 위쪽 모서리의 한쪽은 둥글고 다른 한쪽은 잘림 28">
            <a:extLst>
              <a:ext uri="{FF2B5EF4-FFF2-40B4-BE49-F238E27FC236}">
                <a16:creationId xmlns:a16="http://schemas.microsoft.com/office/drawing/2014/main" id="{6BB440B6-2BE2-4681-BBC9-68C6FCECA5AC}"/>
              </a:ext>
            </a:extLst>
          </p:cNvPr>
          <p:cNvSpPr/>
          <p:nvPr/>
        </p:nvSpPr>
        <p:spPr>
          <a:xfrm>
            <a:off x="339834" y="1462890"/>
            <a:ext cx="3443272" cy="400110"/>
          </a:xfrm>
          <a:prstGeom prst="snipRoundRect">
            <a:avLst/>
          </a:prstGeom>
          <a:solidFill>
            <a:srgbClr val="047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&lt;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군집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2&gt;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치킨전문점 모델링 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A1C770-CAB7-4282-9EB5-0C0875DF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16</a:t>
            </a:fld>
            <a:endParaRPr lang="ko-KR" altLang="en-US" dirty="0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E34860A-9873-48D0-82C0-B10CD92932D3}"/>
              </a:ext>
            </a:extLst>
          </p:cNvPr>
          <p:cNvCxnSpPr>
            <a:cxnSpLocks/>
          </p:cNvCxnSpPr>
          <p:nvPr/>
        </p:nvCxnSpPr>
        <p:spPr>
          <a:xfrm>
            <a:off x="9306927" y="1219094"/>
            <a:ext cx="637660" cy="0"/>
          </a:xfrm>
          <a:prstGeom prst="line">
            <a:avLst/>
          </a:prstGeom>
          <a:ln w="38100">
            <a:solidFill>
              <a:srgbClr val="85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714F4D1-1C66-4963-A3AB-A1F4EF45BE92}"/>
              </a:ext>
            </a:extLst>
          </p:cNvPr>
          <p:cNvSpPr txBox="1"/>
          <p:nvPr/>
        </p:nvSpPr>
        <p:spPr>
          <a:xfrm>
            <a:off x="421240" y="2090769"/>
            <a:ext cx="291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4. GAM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적합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098" name="Picture 2" descr="C:\Users\mobug\Desktop\Residuals00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0" t="11009" r="14749" b="53602"/>
          <a:stretch/>
        </p:blipFill>
        <p:spPr bwMode="auto">
          <a:xfrm>
            <a:off x="570884" y="2539894"/>
            <a:ext cx="3933576" cy="2724561"/>
          </a:xfrm>
          <a:prstGeom prst="rect">
            <a:avLst/>
          </a:prstGeom>
          <a:noFill/>
          <a:ln w="28575">
            <a:solidFill>
              <a:srgbClr val="7AB3B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3F99480-F1AA-496D-802A-14F16D0A2917}"/>
              </a:ext>
            </a:extLst>
          </p:cNvPr>
          <p:cNvSpPr txBox="1"/>
          <p:nvPr/>
        </p:nvSpPr>
        <p:spPr>
          <a:xfrm>
            <a:off x="1042203" y="5755277"/>
            <a:ext cx="3904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다중선형회귀모델에 비해 </a:t>
            </a:r>
            <a:r>
              <a:rPr lang="ko-KR" altLang="en-US" sz="1600" b="1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설명력이 약 </a:t>
            </a:r>
            <a:r>
              <a:rPr lang="en-US" altLang="ko-KR" sz="1600" b="1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10% </a:t>
            </a:r>
            <a:r>
              <a:rPr lang="ko-KR" altLang="en-US" sz="1600" b="1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상승</a:t>
            </a:r>
            <a:endParaRPr lang="en-US" altLang="ko-KR" sz="1600" b="1" dirty="0">
              <a:solidFill>
                <a:srgbClr val="C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65" name="Picture 6" descr="Check mark free icon">
            <a:extLst>
              <a:ext uri="{FF2B5EF4-FFF2-40B4-BE49-F238E27FC236}">
                <a16:creationId xmlns:a16="http://schemas.microsoft.com/office/drawing/2014/main" id="{9780F7C6-36DF-4696-AF8F-F16E7377B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81" y="4560511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53F99480-F1AA-496D-802A-14F16D0A2917}"/>
              </a:ext>
            </a:extLst>
          </p:cNvPr>
          <p:cNvSpPr txBox="1"/>
          <p:nvPr/>
        </p:nvSpPr>
        <p:spPr>
          <a:xfrm>
            <a:off x="5426157" y="4523213"/>
            <a:ext cx="5723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치킨전문점 매출액과 프랜차이즈 점포 수는 이차함수의 관계가 있으며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</a:p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이차항의 계수가 음수인 것으로 보아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프랜차이즈 점포 수는 </a:t>
            </a:r>
            <a:r>
              <a:rPr lang="ko-KR" altLang="en-US" sz="1600" b="1" dirty="0" err="1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임계점까지는</a:t>
            </a:r>
            <a:r>
              <a:rPr lang="ko-KR" altLang="en-US" sz="1600" b="1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치킨전문점 매출 상승에 기여하나</a:t>
            </a:r>
            <a:r>
              <a:rPr lang="en-US" altLang="ko-KR" sz="1600" b="1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특정 </a:t>
            </a:r>
            <a:r>
              <a:rPr lang="ko-KR" altLang="en-US" sz="1600" b="1" dirty="0" err="1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임계점</a:t>
            </a:r>
            <a:r>
              <a:rPr lang="ko-KR" altLang="en-US" sz="1600" b="1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이후에는 매출 상승에 큰 영향을 미치지 못한다</a:t>
            </a:r>
            <a:r>
              <a:rPr lang="en-US" altLang="ko-KR" sz="1600" b="1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6551A43-6228-46F8-85E0-FF38F595FCDB}"/>
              </a:ext>
            </a:extLst>
          </p:cNvPr>
          <p:cNvSpPr/>
          <p:nvPr/>
        </p:nvSpPr>
        <p:spPr>
          <a:xfrm>
            <a:off x="581530" y="5003030"/>
            <a:ext cx="1721722" cy="128263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Picture 6" descr="Check mark free icon">
            <a:extLst>
              <a:ext uri="{FF2B5EF4-FFF2-40B4-BE49-F238E27FC236}">
                <a16:creationId xmlns:a16="http://schemas.microsoft.com/office/drawing/2014/main" id="{F8F62399-98B0-464D-BCB4-72C122EBD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4" y="5441399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62E9FF8-59AE-4669-B9CD-B9286E44D1CD}"/>
                  </a:ext>
                </a:extLst>
              </p:cNvPr>
              <p:cNvSpPr txBox="1"/>
              <p:nvPr/>
            </p:nvSpPr>
            <p:spPr>
              <a:xfrm>
                <a:off x="760399" y="5371521"/>
                <a:ext cx="1171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  <a:ea typeface="배달의민족 한나체 Air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배달의민족 한나체 Air" panose="020B0600000101010101" pitchFamily="50" charset="-127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배달의민족 한나체 Air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배달의민족 한나체 Air" panose="020B0600000101010101" pitchFamily="50" charset="-127"/>
                        </a:rPr>
                        <m:t>=0.</m:t>
                      </m:r>
                      <m:r>
                        <a:rPr lang="en-US" altLang="ko-KR" sz="1600" b="0" i="1" smtClean="0">
                          <a:latin typeface="Cambria Math"/>
                          <a:ea typeface="배달의민족 한나체 Air" panose="020B0600000101010101" pitchFamily="50" charset="-127"/>
                        </a:rPr>
                        <m:t>68</m:t>
                      </m:r>
                    </m:oMath>
                  </m:oMathPara>
                </a14:m>
                <a:endParaRPr lang="en-US" altLang="ko-KR" sz="16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62E9FF8-59AE-4669-B9CD-B9286E44D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9" y="5371521"/>
                <a:ext cx="117163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3ED4D678-0155-46F2-9AE5-581EC4A638E4}"/>
              </a:ext>
            </a:extLst>
          </p:cNvPr>
          <p:cNvSpPr/>
          <p:nvPr/>
        </p:nvSpPr>
        <p:spPr>
          <a:xfrm>
            <a:off x="770667" y="5786858"/>
            <a:ext cx="320827" cy="320248"/>
          </a:xfrm>
          <a:prstGeom prst="rightArrow">
            <a:avLst/>
          </a:prstGeom>
          <a:solidFill>
            <a:srgbClr val="59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ECCC71-2CD9-427C-A133-5BF512C50DCD}"/>
              </a:ext>
            </a:extLst>
          </p:cNvPr>
          <p:cNvSpPr txBox="1"/>
          <p:nvPr/>
        </p:nvSpPr>
        <p:spPr>
          <a:xfrm>
            <a:off x="4956533" y="2090769"/>
            <a:ext cx="113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5.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해석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26" name="Picture 2" descr="C:\Users\mobug\Desktop\한식, 치킨, 양식, 중식, 패스트푸드 시각화 및 모델링 결과\클러스터1 치킨전문점 시각화자료\치킨전문점 매출과 선택변수 관계 plot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5" t="5668" r="50000" b="80049"/>
          <a:stretch/>
        </p:blipFill>
        <p:spPr bwMode="auto">
          <a:xfrm>
            <a:off x="5333776" y="2659423"/>
            <a:ext cx="2857022" cy="15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3F99480-F1AA-496D-802A-14F16D0A2917}"/>
              </a:ext>
            </a:extLst>
          </p:cNvPr>
          <p:cNvSpPr txBox="1"/>
          <p:nvPr/>
        </p:nvSpPr>
        <p:spPr>
          <a:xfrm>
            <a:off x="6055878" y="4123822"/>
            <a:ext cx="1305818" cy="245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프랜차이즈 점포 수</a:t>
            </a:r>
            <a:endParaRPr lang="en-US" altLang="ko-KR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F99480-F1AA-496D-802A-14F16D0A2917}"/>
              </a:ext>
            </a:extLst>
          </p:cNvPr>
          <p:cNvSpPr txBox="1"/>
          <p:nvPr/>
        </p:nvSpPr>
        <p:spPr>
          <a:xfrm>
            <a:off x="5102629" y="2689875"/>
            <a:ext cx="321962" cy="14339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치킨전문점 매출액</a:t>
            </a:r>
            <a:endParaRPr lang="en-US" altLang="ko-KR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5487724" y="2858663"/>
            <a:ext cx="2605166" cy="1281724"/>
          </a:xfrm>
          <a:custGeom>
            <a:avLst/>
            <a:gdLst>
              <a:gd name="connsiteX0" fmla="*/ 0 w 3748035"/>
              <a:gd name="connsiteY0" fmla="*/ 1539752 h 1539752"/>
              <a:gd name="connsiteX1" fmla="*/ 492369 w 3748035"/>
              <a:gd name="connsiteY1" fmla="*/ 544966 h 1539752"/>
              <a:gd name="connsiteX2" fmla="*/ 1818752 w 3748035"/>
              <a:gd name="connsiteY2" fmla="*/ 32500 h 1539752"/>
              <a:gd name="connsiteX3" fmla="*/ 3386294 w 3748035"/>
              <a:gd name="connsiteY3" fmla="*/ 52596 h 1539752"/>
              <a:gd name="connsiteX4" fmla="*/ 3748035 w 3748035"/>
              <a:gd name="connsiteY4" fmla="*/ 52596 h 153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035" h="1539752">
                <a:moveTo>
                  <a:pt x="0" y="1539752"/>
                </a:moveTo>
                <a:cubicBezTo>
                  <a:pt x="94622" y="1167963"/>
                  <a:pt x="189244" y="796175"/>
                  <a:pt x="492369" y="544966"/>
                </a:cubicBezTo>
                <a:cubicBezTo>
                  <a:pt x="795494" y="293757"/>
                  <a:pt x="1336431" y="114562"/>
                  <a:pt x="1818752" y="32500"/>
                </a:cubicBezTo>
                <a:cubicBezTo>
                  <a:pt x="2301073" y="-49562"/>
                  <a:pt x="3064747" y="49247"/>
                  <a:pt x="3386294" y="52596"/>
                </a:cubicBezTo>
                <a:cubicBezTo>
                  <a:pt x="3707841" y="55945"/>
                  <a:pt x="3597310" y="42548"/>
                  <a:pt x="3748035" y="52596"/>
                </a:cubicBezTo>
              </a:path>
            </a:pathLst>
          </a:custGeom>
          <a:noFill/>
          <a:ln>
            <a:solidFill>
              <a:srgbClr val="D90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BA9D6F-A772-4CCB-8876-5170E52F8F04}"/>
              </a:ext>
            </a:extLst>
          </p:cNvPr>
          <p:cNvSpPr/>
          <p:nvPr/>
        </p:nvSpPr>
        <p:spPr>
          <a:xfrm>
            <a:off x="5124794" y="2587921"/>
            <a:ext cx="3236169" cy="1811692"/>
          </a:xfrm>
          <a:prstGeom prst="rect">
            <a:avLst/>
          </a:prstGeom>
          <a:noFill/>
          <a:ln w="28575">
            <a:solidFill>
              <a:srgbClr val="7AB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8B94587-93A8-4416-976A-622EFF58360F}"/>
              </a:ext>
            </a:extLst>
          </p:cNvPr>
          <p:cNvSpPr/>
          <p:nvPr/>
        </p:nvSpPr>
        <p:spPr>
          <a:xfrm>
            <a:off x="8585282" y="2595316"/>
            <a:ext cx="3443961" cy="1775221"/>
          </a:xfrm>
          <a:prstGeom prst="rect">
            <a:avLst/>
          </a:prstGeom>
          <a:noFill/>
          <a:ln w="28575">
            <a:solidFill>
              <a:srgbClr val="7AB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7A8559-BF49-4304-9487-C8DF2415DF73}"/>
              </a:ext>
            </a:extLst>
          </p:cNvPr>
          <p:cNvSpPr/>
          <p:nvPr/>
        </p:nvSpPr>
        <p:spPr>
          <a:xfrm>
            <a:off x="3792035" y="1472054"/>
            <a:ext cx="2386823" cy="376530"/>
          </a:xfrm>
          <a:prstGeom prst="rect">
            <a:avLst/>
          </a:prstGeom>
          <a:solidFill>
            <a:schemeClr val="bg1"/>
          </a:solidFill>
          <a:ln w="28575">
            <a:solidFill>
              <a:srgbClr val="0477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# </a:t>
            </a:r>
            <a:r>
              <a:rPr lang="ko-KR" altLang="en-US" dirty="0" err="1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일반화가법모형</a:t>
            </a:r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(GAM)</a:t>
            </a:r>
            <a:endParaRPr lang="ko-KR" altLang="en-US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39656E-6F13-42A5-824B-0504066E461F}"/>
              </a:ext>
            </a:extLst>
          </p:cNvPr>
          <p:cNvSpPr txBox="1"/>
          <p:nvPr/>
        </p:nvSpPr>
        <p:spPr>
          <a:xfrm>
            <a:off x="5415998" y="5663870"/>
            <a:ext cx="58497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치킨전문점 매출액과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인가구수는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 함수 식의 관계가 있다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en-US" altLang="ko-KR" sz="1600" b="1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b="1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가구수가 특정 한계에 도달할 때까지는 함께 매출액이 감소하다가</a:t>
            </a:r>
            <a:r>
              <a:rPr lang="en-US" altLang="ko-KR" sz="1600" b="1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b="1" dirty="0" err="1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임계값을</a:t>
            </a:r>
            <a:r>
              <a:rPr lang="ko-KR" altLang="en-US" sz="1600" b="1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넘어선 이후 매출이 상승하기 시작한다</a:t>
            </a:r>
            <a:r>
              <a:rPr lang="en-US" altLang="ko-KR" sz="1600" b="1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1600" b="1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그러나 이 역시 특정 </a:t>
            </a:r>
            <a:r>
              <a:rPr lang="ko-KR" altLang="en-US" sz="1600" b="1" dirty="0" err="1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임계값을</a:t>
            </a:r>
            <a:r>
              <a:rPr lang="ko-KR" altLang="en-US" sz="1600" b="1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기준으로 </a:t>
            </a:r>
            <a:endParaRPr lang="en-US" altLang="ko-KR" sz="1600" b="1" dirty="0">
              <a:solidFill>
                <a:srgbClr val="0477B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600" b="1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둔화되며</a:t>
            </a:r>
            <a:r>
              <a:rPr lang="en-US" altLang="ko-KR" sz="1600" b="1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결국 다시 낮아지게 된다</a:t>
            </a:r>
            <a:r>
              <a:rPr lang="en-US" altLang="ko-KR" sz="1600" b="1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F9DC9AF-46FB-457F-BAFD-4342C2BA18DF}"/>
              </a:ext>
            </a:extLst>
          </p:cNvPr>
          <p:cNvSpPr txBox="1"/>
          <p:nvPr/>
        </p:nvSpPr>
        <p:spPr>
          <a:xfrm>
            <a:off x="10065670" y="4075995"/>
            <a:ext cx="757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인가구수</a:t>
            </a:r>
            <a:endParaRPr lang="en-US" altLang="ko-KR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50" name="Picture 2" descr="C:\Users\mobug\Desktop\한식, 치킨, 양식, 중식, 패스트푸드 시각화 및 모델링 결과\클러스터1 치킨전문점 시각화자료\치킨전문점 매출과 선택변수 관계 plot.png">
            <a:extLst>
              <a:ext uri="{FF2B5EF4-FFF2-40B4-BE49-F238E27FC236}">
                <a16:creationId xmlns:a16="http://schemas.microsoft.com/office/drawing/2014/main" id="{5E8D48AA-1F5A-4E79-A61D-8B0465E450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3" t="6106" r="65976" b="79940"/>
          <a:stretch/>
        </p:blipFill>
        <p:spPr bwMode="auto">
          <a:xfrm>
            <a:off x="8848131" y="2703735"/>
            <a:ext cx="3027246" cy="144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자유형 11">
            <a:extLst>
              <a:ext uri="{FF2B5EF4-FFF2-40B4-BE49-F238E27FC236}">
                <a16:creationId xmlns:a16="http://schemas.microsoft.com/office/drawing/2014/main" id="{733BD449-5583-40B2-AE5B-CD70052C9248}"/>
              </a:ext>
            </a:extLst>
          </p:cNvPr>
          <p:cNvSpPr/>
          <p:nvPr/>
        </p:nvSpPr>
        <p:spPr>
          <a:xfrm>
            <a:off x="9057948" y="2754138"/>
            <a:ext cx="2326307" cy="1305420"/>
          </a:xfrm>
          <a:custGeom>
            <a:avLst/>
            <a:gdLst>
              <a:gd name="connsiteX0" fmla="*/ 0 w 2726267"/>
              <a:gd name="connsiteY0" fmla="*/ 0 h 1524000"/>
              <a:gd name="connsiteX1" fmla="*/ 872067 w 2726267"/>
              <a:gd name="connsiteY1" fmla="*/ 1126067 h 1524000"/>
              <a:gd name="connsiteX2" fmla="*/ 872067 w 2726267"/>
              <a:gd name="connsiteY2" fmla="*/ 1126067 h 1524000"/>
              <a:gd name="connsiteX3" fmla="*/ 1430867 w 2726267"/>
              <a:gd name="connsiteY3" fmla="*/ 118533 h 1524000"/>
              <a:gd name="connsiteX4" fmla="*/ 2726267 w 2726267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6267" h="1524000">
                <a:moveTo>
                  <a:pt x="0" y="0"/>
                </a:moveTo>
                <a:lnTo>
                  <a:pt x="872067" y="1126067"/>
                </a:lnTo>
                <a:lnTo>
                  <a:pt x="872067" y="1126067"/>
                </a:lnTo>
                <a:cubicBezTo>
                  <a:pt x="965200" y="958145"/>
                  <a:pt x="1121834" y="52211"/>
                  <a:pt x="1430867" y="118533"/>
                </a:cubicBezTo>
                <a:cubicBezTo>
                  <a:pt x="1739900" y="184855"/>
                  <a:pt x="2460978" y="1198033"/>
                  <a:pt x="2726267" y="15240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6" descr="Check mark free icon">
            <a:extLst>
              <a:ext uri="{FF2B5EF4-FFF2-40B4-BE49-F238E27FC236}">
                <a16:creationId xmlns:a16="http://schemas.microsoft.com/office/drawing/2014/main" id="{098FA3AC-6E30-4477-85F8-C895085A1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81" y="5663870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6055476-236B-4F5B-BD22-667A87D8635A}"/>
              </a:ext>
            </a:extLst>
          </p:cNvPr>
          <p:cNvSpPr txBox="1"/>
          <p:nvPr/>
        </p:nvSpPr>
        <p:spPr>
          <a:xfrm>
            <a:off x="8627772" y="2689875"/>
            <a:ext cx="321962" cy="14339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치킨전문점 매출액</a:t>
            </a:r>
            <a:endParaRPr lang="en-US" altLang="ko-KR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350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4467DEE9-92FB-4574-A78E-8199E12B9C7C}"/>
              </a:ext>
            </a:extLst>
          </p:cNvPr>
          <p:cNvSpPr/>
          <p:nvPr/>
        </p:nvSpPr>
        <p:spPr>
          <a:xfrm>
            <a:off x="6556342" y="2342750"/>
            <a:ext cx="678962" cy="141792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4DB53DA-9596-4C5E-9A71-8D34185C207D}"/>
              </a:ext>
            </a:extLst>
          </p:cNvPr>
          <p:cNvSpPr/>
          <p:nvPr/>
        </p:nvSpPr>
        <p:spPr>
          <a:xfrm>
            <a:off x="4694349" y="2937665"/>
            <a:ext cx="2168089" cy="152298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7E57F-39DF-40DC-80BC-F64838AC3E69}"/>
              </a:ext>
            </a:extLst>
          </p:cNvPr>
          <p:cNvSpPr/>
          <p:nvPr/>
        </p:nvSpPr>
        <p:spPr>
          <a:xfrm>
            <a:off x="0" y="933446"/>
            <a:ext cx="12192000" cy="285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95D04D-0590-4A33-B987-DAF31F9A1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8" t="52441" r="79470"/>
          <a:stretch/>
        </p:blipFill>
        <p:spPr>
          <a:xfrm>
            <a:off x="0" y="405198"/>
            <a:ext cx="2303252" cy="52824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00E660-321D-4459-BF8F-E6DB8557550A}"/>
              </a:ext>
            </a:extLst>
          </p:cNvPr>
          <p:cNvCxnSpPr/>
          <p:nvPr/>
        </p:nvCxnSpPr>
        <p:spPr>
          <a:xfrm>
            <a:off x="0" y="1219094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5D22BD-AB57-46CB-A233-19F74D232196}"/>
              </a:ext>
            </a:extLst>
          </p:cNvPr>
          <p:cNvSpPr txBox="1"/>
          <p:nvPr/>
        </p:nvSpPr>
        <p:spPr>
          <a:xfrm>
            <a:off x="3488950" y="48991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D3E41-6651-474C-A784-43807B62BC20}"/>
              </a:ext>
            </a:extLst>
          </p:cNvPr>
          <p:cNvSpPr txBox="1"/>
          <p:nvPr/>
        </p:nvSpPr>
        <p:spPr>
          <a:xfrm>
            <a:off x="5056545" y="489910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 재정의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5A0E99-1BF1-4CCC-AA09-AC312E275005}"/>
              </a:ext>
            </a:extLst>
          </p:cNvPr>
          <p:cNvSpPr txBox="1"/>
          <p:nvPr/>
        </p:nvSpPr>
        <p:spPr>
          <a:xfrm>
            <a:off x="7876085" y="477051"/>
            <a:ext cx="1702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매출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AE778-AA50-4575-BAA6-F99B410AE6D6}"/>
              </a:ext>
            </a:extLst>
          </p:cNvPr>
          <p:cNvSpPr txBox="1"/>
          <p:nvPr/>
        </p:nvSpPr>
        <p:spPr>
          <a:xfrm>
            <a:off x="10132619" y="469267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614646-0C92-4F57-A948-9D9A5F30C9A3}"/>
              </a:ext>
            </a:extLst>
          </p:cNvPr>
          <p:cNvGrpSpPr/>
          <p:nvPr/>
        </p:nvGrpSpPr>
        <p:grpSpPr>
          <a:xfrm>
            <a:off x="1" y="0"/>
            <a:ext cx="12191998" cy="391458"/>
            <a:chOff x="1" y="0"/>
            <a:chExt cx="12191998" cy="39145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1A349A-69F9-4D4F-86C1-BA3828C68533}"/>
                </a:ext>
              </a:extLst>
            </p:cNvPr>
            <p:cNvSpPr/>
            <p:nvPr/>
          </p:nvSpPr>
          <p:spPr>
            <a:xfrm>
              <a:off x="1731297" y="0"/>
              <a:ext cx="10460702" cy="391458"/>
            </a:xfrm>
            <a:prstGeom prst="rect">
              <a:avLst/>
            </a:prstGeom>
            <a:solidFill>
              <a:srgbClr val="378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B873B8-EEF4-49D0-B96E-3FC395158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85" r="84010" b="62071"/>
            <a:stretch/>
          </p:blipFill>
          <p:spPr>
            <a:xfrm>
              <a:off x="1" y="0"/>
              <a:ext cx="1949570" cy="39145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EABB273-5A5D-4FEB-B815-921487209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85" t="4232" r="23146" b="65286"/>
            <a:stretch/>
          </p:blipFill>
          <p:spPr>
            <a:xfrm>
              <a:off x="8249994" y="34504"/>
              <a:ext cx="3873261" cy="33855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EC82CF5-7791-49A0-A858-84F8410F5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929" t="4231" r="63349" b="65287"/>
            <a:stretch/>
          </p:blipFill>
          <p:spPr>
            <a:xfrm>
              <a:off x="3272541" y="34504"/>
              <a:ext cx="2648309" cy="338554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A1C770-CAB7-4282-9EB5-0C0875DF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57410D-9533-482B-9887-365C0B5D35BD}"/>
              </a:ext>
            </a:extLst>
          </p:cNvPr>
          <p:cNvSpPr txBox="1"/>
          <p:nvPr/>
        </p:nvSpPr>
        <p:spPr>
          <a:xfrm>
            <a:off x="10752971" y="960719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의의및한계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E7F70B-52E5-446B-B5AD-CFABFBC0869F}"/>
              </a:ext>
            </a:extLst>
          </p:cNvPr>
          <p:cNvSpPr txBox="1"/>
          <p:nvPr/>
        </p:nvSpPr>
        <p:spPr>
          <a:xfrm>
            <a:off x="9861380" y="951202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활용방안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84576BA-6365-41D1-BB92-DD3CE7119186}"/>
              </a:ext>
            </a:extLst>
          </p:cNvPr>
          <p:cNvCxnSpPr>
            <a:cxnSpLocks/>
          </p:cNvCxnSpPr>
          <p:nvPr/>
        </p:nvCxnSpPr>
        <p:spPr>
          <a:xfrm>
            <a:off x="10744955" y="996522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46C99F4-3867-43F6-B5FF-D762589DA4B2}"/>
              </a:ext>
            </a:extLst>
          </p:cNvPr>
          <p:cNvCxnSpPr>
            <a:cxnSpLocks/>
          </p:cNvCxnSpPr>
          <p:nvPr/>
        </p:nvCxnSpPr>
        <p:spPr>
          <a:xfrm>
            <a:off x="9861381" y="980233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19BCE8E-8464-4B81-AACB-6B2BE551FB46}"/>
              </a:ext>
            </a:extLst>
          </p:cNvPr>
          <p:cNvCxnSpPr>
            <a:cxnSpLocks/>
          </p:cNvCxnSpPr>
          <p:nvPr/>
        </p:nvCxnSpPr>
        <p:spPr>
          <a:xfrm>
            <a:off x="9861380" y="1215435"/>
            <a:ext cx="857694" cy="0"/>
          </a:xfrm>
          <a:prstGeom prst="line">
            <a:avLst/>
          </a:prstGeom>
          <a:ln w="38100">
            <a:solidFill>
              <a:srgbClr val="85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D234E53-96CD-4016-AD9E-0265EC2B34DC}"/>
              </a:ext>
            </a:extLst>
          </p:cNvPr>
          <p:cNvCxnSpPr>
            <a:cxnSpLocks/>
          </p:cNvCxnSpPr>
          <p:nvPr/>
        </p:nvCxnSpPr>
        <p:spPr>
          <a:xfrm>
            <a:off x="11793641" y="996522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위쪽 모서리의 한쪽은 둥글고 다른 한쪽은 잘림 30">
            <a:extLst>
              <a:ext uri="{FF2B5EF4-FFF2-40B4-BE49-F238E27FC236}">
                <a16:creationId xmlns:a16="http://schemas.microsoft.com/office/drawing/2014/main" id="{46C2D390-35E3-42D8-83F9-17B2D51C667C}"/>
              </a:ext>
            </a:extLst>
          </p:cNvPr>
          <p:cNvSpPr/>
          <p:nvPr/>
        </p:nvSpPr>
        <p:spPr>
          <a:xfrm>
            <a:off x="339834" y="1462890"/>
            <a:ext cx="4258800" cy="400110"/>
          </a:xfrm>
          <a:prstGeom prst="snipRoundRect">
            <a:avLst/>
          </a:prstGeom>
          <a:solidFill>
            <a:srgbClr val="047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위드코로나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대비 소상공인 컨설팅 서비스</a:t>
            </a:r>
          </a:p>
        </p:txBody>
      </p:sp>
      <p:pic>
        <p:nvPicPr>
          <p:cNvPr id="44" name="Picture 6" descr="Check mark free icon">
            <a:extLst>
              <a:ext uri="{FF2B5EF4-FFF2-40B4-BE49-F238E27FC236}">
                <a16:creationId xmlns:a16="http://schemas.microsoft.com/office/drawing/2014/main" id="{C359771D-044D-46A0-B9A8-183169851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52" y="2290658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5546F08-7C53-43E1-9CD7-DCE202FB062A}"/>
              </a:ext>
            </a:extLst>
          </p:cNvPr>
          <p:cNvSpPr txBox="1"/>
          <p:nvPr/>
        </p:nvSpPr>
        <p:spPr>
          <a:xfrm>
            <a:off x="1115874" y="3676080"/>
            <a:ext cx="394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구체적으로 고객에게 제공할 수 있는 정보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253F69D-2632-4C1B-92A7-AF607F83BCCB}"/>
              </a:ext>
            </a:extLst>
          </p:cNvPr>
          <p:cNvSpPr/>
          <p:nvPr/>
        </p:nvSpPr>
        <p:spPr>
          <a:xfrm>
            <a:off x="1233995" y="4301899"/>
            <a:ext cx="2896155" cy="2125112"/>
          </a:xfrm>
          <a:prstGeom prst="roundRect">
            <a:avLst>
              <a:gd name="adj" fmla="val 46070"/>
            </a:avLst>
          </a:prstGeom>
          <a:noFill/>
          <a:ln w="38100">
            <a:solidFill>
              <a:srgbClr val="7AB3B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해당 업종에 대한 </a:t>
            </a:r>
            <a:endParaRPr lang="en-US" altLang="ko-KR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동별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</a:t>
            </a:r>
            <a:r>
              <a:rPr lang="en-US" alt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21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년의 </a:t>
            </a:r>
            <a:endParaRPr lang="en-US" altLang="ko-KR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0477B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전년 대비 매출 양상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C38154D-48A7-4026-A11F-AAAB08F14C41}"/>
              </a:ext>
            </a:extLst>
          </p:cNvPr>
          <p:cNvSpPr/>
          <p:nvPr/>
        </p:nvSpPr>
        <p:spPr>
          <a:xfrm>
            <a:off x="4658838" y="4301899"/>
            <a:ext cx="2741374" cy="2125112"/>
          </a:xfrm>
          <a:prstGeom prst="roundRect">
            <a:avLst>
              <a:gd name="adj" fmla="val 46070"/>
            </a:avLst>
          </a:prstGeom>
          <a:noFill/>
          <a:ln w="38100">
            <a:solidFill>
              <a:srgbClr val="DA7E4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양상이 양호했던 </a:t>
            </a:r>
            <a:endParaRPr lang="en-US" altLang="ko-KR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동에서 해당 업종의 </a:t>
            </a:r>
            <a:r>
              <a:rPr lang="ko-KR" altLang="en-US" sz="2000" dirty="0">
                <a:solidFill>
                  <a:srgbClr val="0477B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매출에 영향을 </a:t>
            </a:r>
            <a:endParaRPr lang="en-US" altLang="ko-KR" sz="2000" dirty="0">
              <a:solidFill>
                <a:srgbClr val="0477B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0477B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미치는 요인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DD35432C-E3F1-4B36-82CF-635A71559029}"/>
              </a:ext>
            </a:extLst>
          </p:cNvPr>
          <p:cNvSpPr/>
          <p:nvPr/>
        </p:nvSpPr>
        <p:spPr>
          <a:xfrm>
            <a:off x="8249993" y="4301899"/>
            <a:ext cx="2708011" cy="2125112"/>
          </a:xfrm>
          <a:prstGeom prst="roundRect">
            <a:avLst>
              <a:gd name="adj" fmla="val 46070"/>
            </a:avLst>
          </a:prstGeom>
          <a:noFill/>
          <a:ln w="3810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 별로 중요요인을 파악하고</a:t>
            </a:r>
            <a:r>
              <a:rPr lang="en-US" alt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이에 </a:t>
            </a:r>
            <a:endParaRPr lang="en-US" altLang="ko-KR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따른 </a:t>
            </a:r>
            <a:r>
              <a:rPr lang="ko-KR" altLang="en-US" sz="2000" dirty="0">
                <a:solidFill>
                  <a:srgbClr val="0477B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매출 예측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A0B791-F6D5-442B-BE93-BD2BA72F95FF}"/>
              </a:ext>
            </a:extLst>
          </p:cNvPr>
          <p:cNvSpPr txBox="1"/>
          <p:nvPr/>
        </p:nvSpPr>
        <p:spPr>
          <a:xfrm>
            <a:off x="745105" y="2811923"/>
            <a:ext cx="654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서비스 내용 </a:t>
            </a:r>
            <a:r>
              <a:rPr lang="en-US" altLang="ko-KR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코로나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19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이후 시대가 반영된 업종별 창업 입지를 추천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69EF83-0A18-46D0-A8F3-2A091FC835E2}"/>
              </a:ext>
            </a:extLst>
          </p:cNvPr>
          <p:cNvSpPr txBox="1"/>
          <p:nvPr/>
        </p:nvSpPr>
        <p:spPr>
          <a:xfrm>
            <a:off x="674589" y="2252606"/>
            <a:ext cx="11266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서비스 대상 </a:t>
            </a:r>
            <a:r>
              <a:rPr lang="en-US" altLang="ko-KR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기존 자영업자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앞으로 창업을 할 예비 자영업자 등 소상공인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</p:txBody>
      </p:sp>
      <p:pic>
        <p:nvPicPr>
          <p:cNvPr id="52" name="Picture 6" descr="Check mark free icon">
            <a:extLst>
              <a:ext uri="{FF2B5EF4-FFF2-40B4-BE49-F238E27FC236}">
                <a16:creationId xmlns:a16="http://schemas.microsoft.com/office/drawing/2014/main" id="{1040E5AC-7384-4DEE-8201-471CE7112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52" y="2843987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Idea free icon">
            <a:extLst>
              <a:ext uri="{FF2B5EF4-FFF2-40B4-BE49-F238E27FC236}">
                <a16:creationId xmlns:a16="http://schemas.microsoft.com/office/drawing/2014/main" id="{E32CF32D-A1DF-41B1-89B3-B6798AC05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58" y="3584788"/>
            <a:ext cx="440668" cy="44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382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Employee free icon">
            <a:extLst>
              <a:ext uri="{FF2B5EF4-FFF2-40B4-BE49-F238E27FC236}">
                <a16:creationId xmlns:a16="http://schemas.microsoft.com/office/drawing/2014/main" id="{DC1FD1D5-DC40-4B1F-8F2D-B4986F94D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167" y="3763227"/>
            <a:ext cx="2465832" cy="246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7E57F-39DF-40DC-80BC-F64838AC3E69}"/>
              </a:ext>
            </a:extLst>
          </p:cNvPr>
          <p:cNvSpPr/>
          <p:nvPr/>
        </p:nvSpPr>
        <p:spPr>
          <a:xfrm>
            <a:off x="0" y="933446"/>
            <a:ext cx="12192000" cy="285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95D04D-0590-4A33-B987-DAF31F9A13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8" t="52441" r="79470"/>
          <a:stretch/>
        </p:blipFill>
        <p:spPr>
          <a:xfrm>
            <a:off x="0" y="405198"/>
            <a:ext cx="2303252" cy="52824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00E660-321D-4459-BF8F-E6DB8557550A}"/>
              </a:ext>
            </a:extLst>
          </p:cNvPr>
          <p:cNvCxnSpPr/>
          <p:nvPr/>
        </p:nvCxnSpPr>
        <p:spPr>
          <a:xfrm>
            <a:off x="0" y="1219094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5D22BD-AB57-46CB-A233-19F74D232196}"/>
              </a:ext>
            </a:extLst>
          </p:cNvPr>
          <p:cNvSpPr txBox="1"/>
          <p:nvPr/>
        </p:nvSpPr>
        <p:spPr>
          <a:xfrm>
            <a:off x="3488950" y="48991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D3E41-6651-474C-A784-43807B62BC20}"/>
              </a:ext>
            </a:extLst>
          </p:cNvPr>
          <p:cNvSpPr txBox="1"/>
          <p:nvPr/>
        </p:nvSpPr>
        <p:spPr>
          <a:xfrm>
            <a:off x="5056545" y="489910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 재정의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5A0E99-1BF1-4CCC-AA09-AC312E275005}"/>
              </a:ext>
            </a:extLst>
          </p:cNvPr>
          <p:cNvSpPr txBox="1"/>
          <p:nvPr/>
        </p:nvSpPr>
        <p:spPr>
          <a:xfrm>
            <a:off x="7876085" y="477051"/>
            <a:ext cx="1702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매출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AE778-AA50-4575-BAA6-F99B410AE6D6}"/>
              </a:ext>
            </a:extLst>
          </p:cNvPr>
          <p:cNvSpPr txBox="1"/>
          <p:nvPr/>
        </p:nvSpPr>
        <p:spPr>
          <a:xfrm>
            <a:off x="10132619" y="469267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614646-0C92-4F57-A948-9D9A5F30C9A3}"/>
              </a:ext>
            </a:extLst>
          </p:cNvPr>
          <p:cNvGrpSpPr/>
          <p:nvPr/>
        </p:nvGrpSpPr>
        <p:grpSpPr>
          <a:xfrm>
            <a:off x="1" y="0"/>
            <a:ext cx="12191998" cy="391458"/>
            <a:chOff x="1" y="0"/>
            <a:chExt cx="12191998" cy="39145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1A349A-69F9-4D4F-86C1-BA3828C68533}"/>
                </a:ext>
              </a:extLst>
            </p:cNvPr>
            <p:cNvSpPr/>
            <p:nvPr/>
          </p:nvSpPr>
          <p:spPr>
            <a:xfrm>
              <a:off x="1731297" y="0"/>
              <a:ext cx="10460702" cy="391458"/>
            </a:xfrm>
            <a:prstGeom prst="rect">
              <a:avLst/>
            </a:prstGeom>
            <a:solidFill>
              <a:srgbClr val="378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B873B8-EEF4-49D0-B96E-3FC395158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685" r="84010" b="62071"/>
            <a:stretch/>
          </p:blipFill>
          <p:spPr>
            <a:xfrm>
              <a:off x="1" y="0"/>
              <a:ext cx="1949570" cy="39145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EABB273-5A5D-4FEB-B815-921487209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085" t="4232" r="23146" b="65286"/>
            <a:stretch/>
          </p:blipFill>
          <p:spPr>
            <a:xfrm>
              <a:off x="8249994" y="34504"/>
              <a:ext cx="3873261" cy="33855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EC82CF5-7791-49A0-A858-84F8410F5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929" t="4231" r="63349" b="65287"/>
            <a:stretch/>
          </p:blipFill>
          <p:spPr>
            <a:xfrm>
              <a:off x="3272541" y="34504"/>
              <a:ext cx="2648309" cy="338554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A1C770-CAB7-4282-9EB5-0C0875DF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57410D-9533-482B-9887-365C0B5D35BD}"/>
              </a:ext>
            </a:extLst>
          </p:cNvPr>
          <p:cNvSpPr txBox="1"/>
          <p:nvPr/>
        </p:nvSpPr>
        <p:spPr>
          <a:xfrm>
            <a:off x="10752971" y="960719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의의및한계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E7F70B-52E5-446B-B5AD-CFABFBC0869F}"/>
              </a:ext>
            </a:extLst>
          </p:cNvPr>
          <p:cNvSpPr txBox="1"/>
          <p:nvPr/>
        </p:nvSpPr>
        <p:spPr>
          <a:xfrm>
            <a:off x="9861380" y="951202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활용방안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84576BA-6365-41D1-BB92-DD3CE7119186}"/>
              </a:ext>
            </a:extLst>
          </p:cNvPr>
          <p:cNvCxnSpPr>
            <a:cxnSpLocks/>
          </p:cNvCxnSpPr>
          <p:nvPr/>
        </p:nvCxnSpPr>
        <p:spPr>
          <a:xfrm>
            <a:off x="10744955" y="996522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46C99F4-3867-43F6-B5FF-D762589DA4B2}"/>
              </a:ext>
            </a:extLst>
          </p:cNvPr>
          <p:cNvCxnSpPr>
            <a:cxnSpLocks/>
          </p:cNvCxnSpPr>
          <p:nvPr/>
        </p:nvCxnSpPr>
        <p:spPr>
          <a:xfrm>
            <a:off x="9861381" y="980233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19BCE8E-8464-4B81-AACB-6B2BE551FB46}"/>
              </a:ext>
            </a:extLst>
          </p:cNvPr>
          <p:cNvCxnSpPr>
            <a:cxnSpLocks/>
          </p:cNvCxnSpPr>
          <p:nvPr/>
        </p:nvCxnSpPr>
        <p:spPr>
          <a:xfrm>
            <a:off x="9861380" y="1215435"/>
            <a:ext cx="857694" cy="0"/>
          </a:xfrm>
          <a:prstGeom prst="line">
            <a:avLst/>
          </a:prstGeom>
          <a:ln w="38100">
            <a:solidFill>
              <a:srgbClr val="85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D234E53-96CD-4016-AD9E-0265EC2B34DC}"/>
              </a:ext>
            </a:extLst>
          </p:cNvPr>
          <p:cNvCxnSpPr>
            <a:cxnSpLocks/>
          </p:cNvCxnSpPr>
          <p:nvPr/>
        </p:nvCxnSpPr>
        <p:spPr>
          <a:xfrm>
            <a:off x="11793641" y="996522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usinesswoman free icon">
            <a:extLst>
              <a:ext uri="{FF2B5EF4-FFF2-40B4-BE49-F238E27FC236}">
                <a16:creationId xmlns:a16="http://schemas.microsoft.com/office/drawing/2014/main" id="{52970C19-CD6C-4773-8E98-3D526E2D8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618" y="3975862"/>
            <a:ext cx="2380488" cy="238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182C57A-CAEA-457E-A369-76D1D27DAF57}"/>
              </a:ext>
            </a:extLst>
          </p:cNvPr>
          <p:cNvSpPr txBox="1"/>
          <p:nvPr/>
        </p:nvSpPr>
        <p:spPr>
          <a:xfrm>
            <a:off x="240010" y="6386008"/>
            <a:ext cx="19794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치킨전문점 개업희망자</a:t>
            </a:r>
            <a:endParaRPr lang="ko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E94820-A8C2-4A12-A9CA-1616B5B1DB07}"/>
              </a:ext>
            </a:extLst>
          </p:cNvPr>
          <p:cNvSpPr txBox="1"/>
          <p:nvPr/>
        </p:nvSpPr>
        <p:spPr>
          <a:xfrm>
            <a:off x="10132619" y="6207792"/>
            <a:ext cx="16891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소상공인컨설턴트</a:t>
            </a:r>
            <a:endParaRPr lang="ko-KR" altLang="en-US" sz="1600" dirty="0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16F8308B-5A1D-4ECD-955A-4EC45DD62365}"/>
              </a:ext>
            </a:extLst>
          </p:cNvPr>
          <p:cNvSpPr/>
          <p:nvPr/>
        </p:nvSpPr>
        <p:spPr>
          <a:xfrm>
            <a:off x="1083076" y="1842006"/>
            <a:ext cx="4287914" cy="612648"/>
          </a:xfrm>
          <a:prstGeom prst="wedgeRoundRectCallout">
            <a:avLst>
              <a:gd name="adj1" fmla="val -35215"/>
              <a:gd name="adj2" fmla="val 49459"/>
              <a:gd name="adj3" fmla="val 16667"/>
            </a:avLst>
          </a:prstGeom>
          <a:solidFill>
            <a:srgbClr val="DA7E4A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치킨전문점을 개업하려 해요</a:t>
            </a:r>
            <a:r>
              <a:rPr lang="en-US" altLang="ko-KR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어디가 좋을까요</a:t>
            </a:r>
            <a:r>
              <a:rPr lang="en-US" altLang="ko-KR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A1FCF122-A05D-4E88-8599-7C42C4745064}"/>
              </a:ext>
            </a:extLst>
          </p:cNvPr>
          <p:cNvSpPr/>
          <p:nvPr/>
        </p:nvSpPr>
        <p:spPr>
          <a:xfrm>
            <a:off x="1083076" y="2690039"/>
            <a:ext cx="4287914" cy="1000173"/>
          </a:xfrm>
          <a:prstGeom prst="wedgeRoundRectCallout">
            <a:avLst>
              <a:gd name="adj1" fmla="val -44472"/>
              <a:gd name="adj2" fmla="val 78440"/>
              <a:gd name="adj3" fmla="val 16667"/>
            </a:avLst>
          </a:prstGeom>
          <a:noFill/>
          <a:ln w="28575">
            <a:solidFill>
              <a:srgbClr val="DA7E4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그렇다면 회현동</a:t>
            </a:r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대조동</a:t>
            </a:r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오류</a:t>
            </a:r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</a:t>
            </a:r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가산동</a:t>
            </a:r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대림</a:t>
            </a:r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 중에 한 곳에 입점하면 좋겠구나</a:t>
            </a:r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3" name="말풍선: 모서리가 둥근 사각형 42">
            <a:extLst>
              <a:ext uri="{FF2B5EF4-FFF2-40B4-BE49-F238E27FC236}">
                <a16:creationId xmlns:a16="http://schemas.microsoft.com/office/drawing/2014/main" id="{7EF1CC87-9DA0-4112-8FD6-1802C809B983}"/>
              </a:ext>
            </a:extLst>
          </p:cNvPr>
          <p:cNvSpPr/>
          <p:nvPr/>
        </p:nvSpPr>
        <p:spPr>
          <a:xfrm>
            <a:off x="5643351" y="1418268"/>
            <a:ext cx="4465468" cy="4325879"/>
          </a:xfrm>
          <a:prstGeom prst="wedgeRoundRectCallout">
            <a:avLst>
              <a:gd name="adj1" fmla="val 41527"/>
              <a:gd name="adj2" fmla="val 53824"/>
              <a:gd name="adj3" fmla="val 16667"/>
            </a:avLst>
          </a:prstGeom>
          <a:noFill/>
          <a:ln w="28575">
            <a:solidFill>
              <a:srgbClr val="575B6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치킨전문점은 코로나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19 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이후 </a:t>
            </a:r>
            <a:r>
              <a:rPr lang="ko-KR" altLang="en-US" sz="1600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군집</a:t>
            </a:r>
            <a:r>
              <a:rPr lang="en-US" altLang="ko-KR" sz="1600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600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속한 </a:t>
            </a:r>
            <a:r>
              <a:rPr lang="en-US" altLang="ko-KR" sz="1600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90</a:t>
            </a:r>
            <a:r>
              <a:rPr lang="ko-KR" altLang="en-US" sz="1600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동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년과 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21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모두 상대적으로 양호한 매출 양상을 띄고 있습니다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군집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속한 동의 데이터를 분석해본 결과 </a:t>
            </a:r>
            <a:r>
              <a:rPr lang="en-US" altLang="ko-KR" sz="1600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가구 수</a:t>
            </a:r>
            <a:r>
              <a:rPr lang="en-US" altLang="ko-KR" sz="1600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프랜차이즈 점포 수</a:t>
            </a:r>
            <a:r>
              <a:rPr lang="en-US" altLang="ko-KR" sz="1600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대형마트 수</a:t>
            </a:r>
            <a:r>
              <a:rPr lang="en-US" altLang="ko-KR" sz="1600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쇼핑센터 수</a:t>
            </a:r>
            <a:r>
              <a:rPr lang="en-US" altLang="ko-KR" sz="1600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평균 월소비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매출에 중요한 영향을 미치는 것으로 파악되었습니다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예를 들어 쇼핑센터 수는 동에 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1~2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있을 경우 매출에 부정적인 영향을 끼치지만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3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이상일 경우 긍정적인 영향을 끼치는 것으로 보아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쇼핑센터가 많이 있는 동일수록 매출에 유리할 가능성이 높습니다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또한 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대형마트의 경우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동에 평균 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존재하는데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경우 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매출에 부정적인 영향을 미치는 것으로 파악되었습니다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이러한 조건을 하나라도 만족하는 동으로는 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회현동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대조동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오류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가산동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대림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등이 있습니다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0544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7E57F-39DF-40DC-80BC-F64838AC3E69}"/>
              </a:ext>
            </a:extLst>
          </p:cNvPr>
          <p:cNvSpPr/>
          <p:nvPr/>
        </p:nvSpPr>
        <p:spPr>
          <a:xfrm>
            <a:off x="0" y="933446"/>
            <a:ext cx="12192000" cy="285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95D04D-0590-4A33-B987-DAF31F9A1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8" t="52441" r="79470"/>
          <a:stretch/>
        </p:blipFill>
        <p:spPr>
          <a:xfrm>
            <a:off x="0" y="405198"/>
            <a:ext cx="2303252" cy="52824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00E660-321D-4459-BF8F-E6DB8557550A}"/>
              </a:ext>
            </a:extLst>
          </p:cNvPr>
          <p:cNvCxnSpPr/>
          <p:nvPr/>
        </p:nvCxnSpPr>
        <p:spPr>
          <a:xfrm>
            <a:off x="0" y="1219094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5D22BD-AB57-46CB-A233-19F74D232196}"/>
              </a:ext>
            </a:extLst>
          </p:cNvPr>
          <p:cNvSpPr txBox="1"/>
          <p:nvPr/>
        </p:nvSpPr>
        <p:spPr>
          <a:xfrm>
            <a:off x="3488950" y="48991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D3E41-6651-474C-A784-43807B62BC20}"/>
              </a:ext>
            </a:extLst>
          </p:cNvPr>
          <p:cNvSpPr txBox="1"/>
          <p:nvPr/>
        </p:nvSpPr>
        <p:spPr>
          <a:xfrm>
            <a:off x="5056545" y="489910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 재정의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5A0E99-1BF1-4CCC-AA09-AC312E275005}"/>
              </a:ext>
            </a:extLst>
          </p:cNvPr>
          <p:cNvSpPr txBox="1"/>
          <p:nvPr/>
        </p:nvSpPr>
        <p:spPr>
          <a:xfrm>
            <a:off x="7876085" y="477051"/>
            <a:ext cx="1702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매출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AE778-AA50-4575-BAA6-F99B410AE6D6}"/>
              </a:ext>
            </a:extLst>
          </p:cNvPr>
          <p:cNvSpPr txBox="1"/>
          <p:nvPr/>
        </p:nvSpPr>
        <p:spPr>
          <a:xfrm>
            <a:off x="10132619" y="469267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614646-0C92-4F57-A948-9D9A5F30C9A3}"/>
              </a:ext>
            </a:extLst>
          </p:cNvPr>
          <p:cNvGrpSpPr/>
          <p:nvPr/>
        </p:nvGrpSpPr>
        <p:grpSpPr>
          <a:xfrm>
            <a:off x="1" y="0"/>
            <a:ext cx="12191998" cy="391458"/>
            <a:chOff x="1" y="0"/>
            <a:chExt cx="12191998" cy="39145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1A349A-69F9-4D4F-86C1-BA3828C68533}"/>
                </a:ext>
              </a:extLst>
            </p:cNvPr>
            <p:cNvSpPr/>
            <p:nvPr/>
          </p:nvSpPr>
          <p:spPr>
            <a:xfrm>
              <a:off x="1731297" y="0"/>
              <a:ext cx="10460702" cy="391458"/>
            </a:xfrm>
            <a:prstGeom prst="rect">
              <a:avLst/>
            </a:prstGeom>
            <a:solidFill>
              <a:srgbClr val="378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B873B8-EEF4-49D0-B96E-3FC395158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85" r="84010" b="62071"/>
            <a:stretch/>
          </p:blipFill>
          <p:spPr>
            <a:xfrm>
              <a:off x="1" y="0"/>
              <a:ext cx="1949570" cy="39145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EABB273-5A5D-4FEB-B815-921487209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85" t="4232" r="23146" b="65286"/>
            <a:stretch/>
          </p:blipFill>
          <p:spPr>
            <a:xfrm>
              <a:off x="8249994" y="34504"/>
              <a:ext cx="3873261" cy="33855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EC82CF5-7791-49A0-A858-84F8410F5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929" t="4231" r="63349" b="65287"/>
            <a:stretch/>
          </p:blipFill>
          <p:spPr>
            <a:xfrm>
              <a:off x="3272541" y="34504"/>
              <a:ext cx="2648309" cy="338554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A1C770-CAB7-4282-9EB5-0C0875DF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3" name="사각형: 위쪽 모서리의 한쪽은 둥글고 다른 한쪽은 잘림 52">
            <a:extLst>
              <a:ext uri="{FF2B5EF4-FFF2-40B4-BE49-F238E27FC236}">
                <a16:creationId xmlns:a16="http://schemas.microsoft.com/office/drawing/2014/main" id="{EC4C8F55-9715-4231-9A88-38340B850810}"/>
              </a:ext>
            </a:extLst>
          </p:cNvPr>
          <p:cNvSpPr/>
          <p:nvPr/>
        </p:nvSpPr>
        <p:spPr>
          <a:xfrm>
            <a:off x="339833" y="1415085"/>
            <a:ext cx="940326" cy="400110"/>
          </a:xfrm>
          <a:prstGeom prst="snipRoundRect">
            <a:avLst/>
          </a:prstGeom>
          <a:solidFill>
            <a:srgbClr val="047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의의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589C4C-134F-4E8B-B8BA-9A4DB95D7CBA}"/>
              </a:ext>
            </a:extLst>
          </p:cNvPr>
          <p:cNvSpPr txBox="1"/>
          <p:nvPr/>
        </p:nvSpPr>
        <p:spPr>
          <a:xfrm>
            <a:off x="956816" y="1948980"/>
            <a:ext cx="10920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477B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코로나 전</a:t>
            </a:r>
            <a:r>
              <a:rPr lang="en-US" altLang="ko-KR" sz="2000" dirty="0">
                <a:solidFill>
                  <a:srgbClr val="0477B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0477B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직후</a:t>
            </a:r>
            <a:r>
              <a:rPr lang="en-US" altLang="ko-KR" sz="2000" dirty="0">
                <a:solidFill>
                  <a:srgbClr val="0477B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1</a:t>
            </a:r>
            <a:r>
              <a:rPr lang="ko-KR" altLang="en-US" sz="2000" dirty="0">
                <a:solidFill>
                  <a:srgbClr val="0477B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 경과 후의 데이터 양상이 다름을 파악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하고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위드코로나에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가장 근접한 </a:t>
            </a:r>
            <a:r>
              <a:rPr lang="en-US" altLang="ko-KR" sz="2000" dirty="0">
                <a:solidFill>
                  <a:srgbClr val="0477B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21</a:t>
            </a:r>
            <a:r>
              <a:rPr lang="ko-KR" altLang="en-US" sz="2000" dirty="0">
                <a:solidFill>
                  <a:srgbClr val="0477B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년도 상반기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데이터를 대상으로 분석을 실시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향후 </a:t>
            </a:r>
            <a:r>
              <a:rPr lang="ko-KR" altLang="en-US" sz="2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위드코로나에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대비해 소상공인에게 정보 전달 가능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5" name="Picture 6" descr="Check mark free icon">
            <a:extLst>
              <a:ext uri="{FF2B5EF4-FFF2-40B4-BE49-F238E27FC236}">
                <a16:creationId xmlns:a16="http://schemas.microsoft.com/office/drawing/2014/main" id="{BEC13E99-0869-4BFF-BFF5-324438BDE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40" y="2005310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사각형: 위쪽 모서리의 한쪽은 둥글고 다른 한쪽은 잘림 57">
            <a:extLst>
              <a:ext uri="{FF2B5EF4-FFF2-40B4-BE49-F238E27FC236}">
                <a16:creationId xmlns:a16="http://schemas.microsoft.com/office/drawing/2014/main" id="{525ADCCC-58B1-488C-8F72-4BEBFE9B2CA5}"/>
              </a:ext>
            </a:extLst>
          </p:cNvPr>
          <p:cNvSpPr/>
          <p:nvPr/>
        </p:nvSpPr>
        <p:spPr>
          <a:xfrm>
            <a:off x="339833" y="5349994"/>
            <a:ext cx="1296461" cy="400110"/>
          </a:xfrm>
          <a:prstGeom prst="snipRoundRect">
            <a:avLst/>
          </a:prstGeom>
          <a:solidFill>
            <a:srgbClr val="D9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발전방향</a:t>
            </a:r>
            <a:endParaRPr lang="ko-KR" altLang="en-US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17FCE9B-18C0-403F-B4C7-98AE77AD6D15}"/>
              </a:ext>
            </a:extLst>
          </p:cNvPr>
          <p:cNvSpPr txBox="1"/>
          <p:nvPr/>
        </p:nvSpPr>
        <p:spPr>
          <a:xfrm>
            <a:off x="1033819" y="5800925"/>
            <a:ext cx="10843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예측력이 낮은 경우에 대해서 예측력이 좋은 블랙박스 </a:t>
            </a:r>
            <a:r>
              <a:rPr lang="ko-KR" altLang="en-US" sz="2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머신러닝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방법론 등을 활용하여 보완하면 좋을 것</a:t>
            </a:r>
          </a:p>
        </p:txBody>
      </p:sp>
      <p:pic>
        <p:nvPicPr>
          <p:cNvPr id="60" name="Picture 6" descr="Check mark free icon">
            <a:extLst>
              <a:ext uri="{FF2B5EF4-FFF2-40B4-BE49-F238E27FC236}">
                <a16:creationId xmlns:a16="http://schemas.microsoft.com/office/drawing/2014/main" id="{F7E7FB8B-26DB-4151-97EB-B20DFE48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41" y="5857255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사각형: 위쪽 모서리의 한쪽은 둥글고 다른 한쪽은 잘림 60">
            <a:extLst>
              <a:ext uri="{FF2B5EF4-FFF2-40B4-BE49-F238E27FC236}">
                <a16:creationId xmlns:a16="http://schemas.microsoft.com/office/drawing/2014/main" id="{E29B058B-8CCA-445A-86FA-BA4E08C2C9C1}"/>
              </a:ext>
            </a:extLst>
          </p:cNvPr>
          <p:cNvSpPr/>
          <p:nvPr/>
        </p:nvSpPr>
        <p:spPr>
          <a:xfrm>
            <a:off x="339834" y="3689174"/>
            <a:ext cx="940326" cy="400110"/>
          </a:xfrm>
          <a:prstGeom prst="snipRoundRect">
            <a:avLst/>
          </a:prstGeom>
          <a:solidFill>
            <a:srgbClr val="047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한계</a:t>
            </a:r>
            <a:endParaRPr lang="ko-KR" altLang="en-US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DE35024-3DA8-4BD8-A0C1-BE4C577E9825}"/>
              </a:ext>
            </a:extLst>
          </p:cNvPr>
          <p:cNvSpPr txBox="1"/>
          <p:nvPr/>
        </p:nvSpPr>
        <p:spPr>
          <a:xfrm>
            <a:off x="974786" y="4275174"/>
            <a:ext cx="10902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군집별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업종별로 모델링을 진행해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모델의 개수가 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(4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군집 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* 5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업종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 각 모델마다 예측력이 다름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 중에서도 </a:t>
            </a:r>
            <a:r>
              <a:rPr lang="ko-KR" altLang="en-US" sz="2000" dirty="0">
                <a:solidFill>
                  <a:srgbClr val="0477B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예측력이 낮은 경우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 존재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63" name="Picture 6" descr="Check mark free icon">
            <a:extLst>
              <a:ext uri="{FF2B5EF4-FFF2-40B4-BE49-F238E27FC236}">
                <a16:creationId xmlns:a16="http://schemas.microsoft.com/office/drawing/2014/main" id="{BD0E8575-CDE1-41BA-A498-E57ADBEC4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09" y="4314626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891ADAF-1E59-401B-98F6-52D369BDB95C}"/>
              </a:ext>
            </a:extLst>
          </p:cNvPr>
          <p:cNvCxnSpPr>
            <a:cxnSpLocks/>
          </p:cNvCxnSpPr>
          <p:nvPr/>
        </p:nvCxnSpPr>
        <p:spPr>
          <a:xfrm>
            <a:off x="339833" y="3429000"/>
            <a:ext cx="11364487" cy="0"/>
          </a:xfrm>
          <a:prstGeom prst="line">
            <a:avLst/>
          </a:prstGeom>
          <a:ln w="57150">
            <a:solidFill>
              <a:srgbClr val="0477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5FF0074-5018-4549-9B6D-B6A9BEDEB007}"/>
              </a:ext>
            </a:extLst>
          </p:cNvPr>
          <p:cNvSpPr txBox="1"/>
          <p:nvPr/>
        </p:nvSpPr>
        <p:spPr>
          <a:xfrm>
            <a:off x="956815" y="2745596"/>
            <a:ext cx="11090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477B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업종별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 </a:t>
            </a:r>
            <a:r>
              <a:rPr lang="ko-KR" altLang="en-US" sz="2000" dirty="0">
                <a:solidFill>
                  <a:srgbClr val="0477B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매출에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477B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영향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을 미치는 변수가 무엇인지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또한 해당 변수들 간의 함수적 관계가 무엇인지 알 수 있음</a:t>
            </a:r>
          </a:p>
        </p:txBody>
      </p:sp>
      <p:pic>
        <p:nvPicPr>
          <p:cNvPr id="66" name="Picture 6" descr="Check mark free icon">
            <a:extLst>
              <a:ext uri="{FF2B5EF4-FFF2-40B4-BE49-F238E27FC236}">
                <a16:creationId xmlns:a16="http://schemas.microsoft.com/office/drawing/2014/main" id="{3F3C2471-0650-47A8-9DD9-707F5B013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40" y="2801926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2FC0429-C4FB-4183-AE69-89D2E626A6C2}"/>
              </a:ext>
            </a:extLst>
          </p:cNvPr>
          <p:cNvSpPr txBox="1"/>
          <p:nvPr/>
        </p:nvSpPr>
        <p:spPr>
          <a:xfrm>
            <a:off x="10752971" y="960719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의의및한계</a:t>
            </a:r>
            <a:endParaRPr lang="ko-KR" altLang="en-US" sz="1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CED99B2-E5EE-49F9-A0EB-CE75A4C3D9B6}"/>
              </a:ext>
            </a:extLst>
          </p:cNvPr>
          <p:cNvSpPr txBox="1"/>
          <p:nvPr/>
        </p:nvSpPr>
        <p:spPr>
          <a:xfrm>
            <a:off x="9861380" y="951202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활용방안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1351287-8C85-4DD3-A755-EA55C8D9B47D}"/>
              </a:ext>
            </a:extLst>
          </p:cNvPr>
          <p:cNvCxnSpPr>
            <a:cxnSpLocks/>
          </p:cNvCxnSpPr>
          <p:nvPr/>
        </p:nvCxnSpPr>
        <p:spPr>
          <a:xfrm>
            <a:off x="10744955" y="996522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7E5AC38-4887-4ED8-B2F4-09C05404458E}"/>
              </a:ext>
            </a:extLst>
          </p:cNvPr>
          <p:cNvCxnSpPr>
            <a:cxnSpLocks/>
          </p:cNvCxnSpPr>
          <p:nvPr/>
        </p:nvCxnSpPr>
        <p:spPr>
          <a:xfrm>
            <a:off x="9861381" y="980233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002B8F1-1525-4A9F-9625-6F57C1B065D4}"/>
              </a:ext>
            </a:extLst>
          </p:cNvPr>
          <p:cNvCxnSpPr>
            <a:cxnSpLocks/>
          </p:cNvCxnSpPr>
          <p:nvPr/>
        </p:nvCxnSpPr>
        <p:spPr>
          <a:xfrm>
            <a:off x="10744465" y="1224741"/>
            <a:ext cx="1049176" cy="0"/>
          </a:xfrm>
          <a:prstGeom prst="line">
            <a:avLst/>
          </a:prstGeom>
          <a:ln w="38100">
            <a:solidFill>
              <a:srgbClr val="85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2EEF687-AE20-4541-B31A-E9B4983379B3}"/>
              </a:ext>
            </a:extLst>
          </p:cNvPr>
          <p:cNvCxnSpPr>
            <a:cxnSpLocks/>
          </p:cNvCxnSpPr>
          <p:nvPr/>
        </p:nvCxnSpPr>
        <p:spPr>
          <a:xfrm>
            <a:off x="11793641" y="996522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52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1CA559-5E22-4DDD-89CB-E82920B184EE}"/>
              </a:ext>
            </a:extLst>
          </p:cNvPr>
          <p:cNvSpPr/>
          <p:nvPr/>
        </p:nvSpPr>
        <p:spPr>
          <a:xfrm>
            <a:off x="3486726" y="1410855"/>
            <a:ext cx="5218546" cy="4424218"/>
          </a:xfrm>
          <a:prstGeom prst="rect">
            <a:avLst/>
          </a:prstGeom>
          <a:solidFill>
            <a:schemeClr val="bg1">
              <a:alpha val="65000"/>
            </a:schemeClr>
          </a:solidFill>
          <a:ln w="76200">
            <a:solidFill>
              <a:srgbClr val="368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6B4C8A-591B-4450-8EAB-3A62C29EA666}"/>
              </a:ext>
            </a:extLst>
          </p:cNvPr>
          <p:cNvSpPr txBox="1"/>
          <p:nvPr/>
        </p:nvSpPr>
        <p:spPr>
          <a:xfrm>
            <a:off x="5606923" y="1006765"/>
            <a:ext cx="978153" cy="646331"/>
          </a:xfrm>
          <a:prstGeom prst="rect">
            <a:avLst/>
          </a:prstGeom>
          <a:solidFill>
            <a:srgbClr val="3681EB"/>
          </a:solidFill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9BAFD0C-2AC5-4A77-8FA1-84E52B7ABBB8}"/>
              </a:ext>
            </a:extLst>
          </p:cNvPr>
          <p:cNvSpPr/>
          <p:nvPr/>
        </p:nvSpPr>
        <p:spPr>
          <a:xfrm>
            <a:off x="4174739" y="2004291"/>
            <a:ext cx="1145310" cy="1145310"/>
          </a:xfrm>
          <a:prstGeom prst="ellipse">
            <a:avLst/>
          </a:prstGeom>
          <a:solidFill>
            <a:srgbClr val="FFD15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1DF8449-A725-4CD7-B526-CD5720998D34}"/>
              </a:ext>
            </a:extLst>
          </p:cNvPr>
          <p:cNvSpPr/>
          <p:nvPr/>
        </p:nvSpPr>
        <p:spPr>
          <a:xfrm>
            <a:off x="6871952" y="2004291"/>
            <a:ext cx="1145310" cy="1145310"/>
          </a:xfrm>
          <a:prstGeom prst="ellipse">
            <a:avLst/>
          </a:prstGeom>
          <a:solidFill>
            <a:srgbClr val="FFD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Restaurant free icon">
            <a:extLst>
              <a:ext uri="{FF2B5EF4-FFF2-40B4-BE49-F238E27FC236}">
                <a16:creationId xmlns:a16="http://schemas.microsoft.com/office/drawing/2014/main" id="{6B590A86-CD6A-4C23-ACE1-F2CE2EBAC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976" y="2087418"/>
            <a:ext cx="871262" cy="871262"/>
          </a:xfrm>
          <a:prstGeom prst="rect">
            <a:avLst/>
          </a:prstGeom>
          <a:noFill/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3C970D67-6863-464E-88D8-D8DF15E99AD2}"/>
              </a:ext>
            </a:extLst>
          </p:cNvPr>
          <p:cNvSpPr/>
          <p:nvPr/>
        </p:nvSpPr>
        <p:spPr>
          <a:xfrm>
            <a:off x="4174739" y="3919682"/>
            <a:ext cx="1145310" cy="1145310"/>
          </a:xfrm>
          <a:prstGeom prst="ellipse">
            <a:avLst/>
          </a:prstGeom>
          <a:solidFill>
            <a:srgbClr val="FFD15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DB36849-2E98-4130-AC60-A46B4E3C96DC}"/>
              </a:ext>
            </a:extLst>
          </p:cNvPr>
          <p:cNvSpPr/>
          <p:nvPr/>
        </p:nvSpPr>
        <p:spPr>
          <a:xfrm>
            <a:off x="6871952" y="3919682"/>
            <a:ext cx="1145310" cy="1145310"/>
          </a:xfrm>
          <a:prstGeom prst="ellipse">
            <a:avLst/>
          </a:prstGeom>
          <a:solidFill>
            <a:srgbClr val="FFD15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87C079-ED23-4DD3-9280-6D6FDE3264C8}"/>
              </a:ext>
            </a:extLst>
          </p:cNvPr>
          <p:cNvSpPr txBox="1"/>
          <p:nvPr/>
        </p:nvSpPr>
        <p:spPr>
          <a:xfrm>
            <a:off x="6096000" y="3149602"/>
            <a:ext cx="248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 재정의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1F7611-FF9D-4011-B0B0-9C67F1D585DB}"/>
              </a:ext>
            </a:extLst>
          </p:cNvPr>
          <p:cNvSpPr txBox="1"/>
          <p:nvPr/>
        </p:nvSpPr>
        <p:spPr>
          <a:xfrm>
            <a:off x="4252707" y="3149602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개요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7F4669-ABC5-4668-B8D3-9D7675D9797A}"/>
              </a:ext>
            </a:extLst>
          </p:cNvPr>
          <p:cNvSpPr txBox="1"/>
          <p:nvPr/>
        </p:nvSpPr>
        <p:spPr>
          <a:xfrm>
            <a:off x="3910465" y="5124104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3.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매출 예측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A0624DF-5706-48FD-BDCB-DCE4573E93A3}"/>
              </a:ext>
            </a:extLst>
          </p:cNvPr>
          <p:cNvSpPr txBox="1"/>
          <p:nvPr/>
        </p:nvSpPr>
        <p:spPr>
          <a:xfrm>
            <a:off x="6911448" y="512410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4.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pic>
        <p:nvPicPr>
          <p:cNvPr id="1034" name="Picture 10" descr="Pencil">
            <a:extLst>
              <a:ext uri="{FF2B5EF4-FFF2-40B4-BE49-F238E27FC236}">
                <a16:creationId xmlns:a16="http://schemas.microsoft.com/office/drawing/2014/main" id="{05BB76E5-6B16-45CC-9472-9D56E362D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943" y="2138721"/>
            <a:ext cx="856673" cy="85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ales free icon">
            <a:extLst>
              <a:ext uri="{FF2B5EF4-FFF2-40B4-BE49-F238E27FC236}">
                <a16:creationId xmlns:a16="http://schemas.microsoft.com/office/drawing/2014/main" id="{3113EE96-5CE0-448A-9B3A-B5BE61FDC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23" y="4015357"/>
            <a:ext cx="934257" cy="93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nel">
            <a:extLst>
              <a:ext uri="{FF2B5EF4-FFF2-40B4-BE49-F238E27FC236}">
                <a16:creationId xmlns:a16="http://schemas.microsoft.com/office/drawing/2014/main" id="{BF62D2F7-5F2B-4ACD-98DA-9030C4FAE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942" y="4015357"/>
            <a:ext cx="1004824" cy="100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257B76-7912-43C9-9DED-D9DDBE2AD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655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Excel Logo Png - Logo De Excel Png - Free Transparent PNG Download - PNGkey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844" y="3621179"/>
            <a:ext cx="2687682" cy="95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7E57F-39DF-40DC-80BC-F64838AC3E69}"/>
              </a:ext>
            </a:extLst>
          </p:cNvPr>
          <p:cNvSpPr/>
          <p:nvPr/>
        </p:nvSpPr>
        <p:spPr>
          <a:xfrm>
            <a:off x="0" y="933446"/>
            <a:ext cx="12192000" cy="285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00E660-321D-4459-BF8F-E6DB8557550A}"/>
              </a:ext>
            </a:extLst>
          </p:cNvPr>
          <p:cNvCxnSpPr/>
          <p:nvPr/>
        </p:nvCxnSpPr>
        <p:spPr>
          <a:xfrm>
            <a:off x="0" y="1219094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5D22BD-AB57-46CB-A233-19F74D232196}"/>
              </a:ext>
            </a:extLst>
          </p:cNvPr>
          <p:cNvSpPr txBox="1"/>
          <p:nvPr/>
        </p:nvSpPr>
        <p:spPr>
          <a:xfrm>
            <a:off x="0" y="415496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&lt;Reference&gt;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614646-0C92-4F57-A948-9D9A5F30C9A3}"/>
              </a:ext>
            </a:extLst>
          </p:cNvPr>
          <p:cNvGrpSpPr/>
          <p:nvPr/>
        </p:nvGrpSpPr>
        <p:grpSpPr>
          <a:xfrm>
            <a:off x="1" y="0"/>
            <a:ext cx="12191998" cy="391458"/>
            <a:chOff x="1" y="0"/>
            <a:chExt cx="12191998" cy="39145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1A349A-69F9-4D4F-86C1-BA3828C68533}"/>
                </a:ext>
              </a:extLst>
            </p:cNvPr>
            <p:cNvSpPr/>
            <p:nvPr/>
          </p:nvSpPr>
          <p:spPr>
            <a:xfrm>
              <a:off x="1731297" y="0"/>
              <a:ext cx="10460702" cy="391458"/>
            </a:xfrm>
            <a:prstGeom prst="rect">
              <a:avLst/>
            </a:prstGeom>
            <a:solidFill>
              <a:srgbClr val="378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B873B8-EEF4-49D0-B96E-3FC395158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85" r="84010" b="62071"/>
            <a:stretch/>
          </p:blipFill>
          <p:spPr>
            <a:xfrm>
              <a:off x="1" y="0"/>
              <a:ext cx="1949570" cy="39145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EABB273-5A5D-4FEB-B815-921487209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85" t="4232" r="23146" b="65286"/>
            <a:stretch/>
          </p:blipFill>
          <p:spPr>
            <a:xfrm>
              <a:off x="8249994" y="34504"/>
              <a:ext cx="3873261" cy="33855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EC82CF5-7791-49A0-A858-84F8410F5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929" t="4231" r="63349" b="65287"/>
            <a:stretch/>
          </p:blipFill>
          <p:spPr>
            <a:xfrm>
              <a:off x="3272541" y="34504"/>
              <a:ext cx="2648309" cy="338554"/>
            </a:xfrm>
            <a:prstGeom prst="rect">
              <a:avLst/>
            </a:prstGeom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971382-A728-43EF-98EF-08DF23D07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1" name="사각형: 위쪽 모서리의 한쪽은 둥글고 다른 한쪽은 잘림 28">
            <a:extLst>
              <a:ext uri="{FF2B5EF4-FFF2-40B4-BE49-F238E27FC236}">
                <a16:creationId xmlns:a16="http://schemas.microsoft.com/office/drawing/2014/main" id="{D5BEDB1B-DC79-4B5D-A511-52BBB21E3433}"/>
              </a:ext>
            </a:extLst>
          </p:cNvPr>
          <p:cNvSpPr/>
          <p:nvPr/>
        </p:nvSpPr>
        <p:spPr>
          <a:xfrm>
            <a:off x="439300" y="1306324"/>
            <a:ext cx="1806180" cy="400104"/>
          </a:xfrm>
          <a:prstGeom prst="snipRoundRect">
            <a:avLst/>
          </a:prstGeom>
          <a:solidFill>
            <a:srgbClr val="047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참고문헌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F77F1-9797-42CD-9AB0-3288738072EF}"/>
              </a:ext>
            </a:extLst>
          </p:cNvPr>
          <p:cNvSpPr txBox="1"/>
          <p:nvPr/>
        </p:nvSpPr>
        <p:spPr>
          <a:xfrm>
            <a:off x="659162" y="1573354"/>
            <a:ext cx="11738113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Tx/>
              <a:buAutoNum type="arabicParenR"/>
            </a:pP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김현철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이승일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「</a:t>
            </a:r>
            <a:r>
              <a:rPr lang="ko-KR" altLang="en-US" sz="1050" dirty="0"/>
              <a:t>「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서울시 골목상권 매출액에 영향을 미치는 요인에 관한 연구</a:t>
            </a:r>
            <a:r>
              <a:rPr lang="ko-KR" altLang="en-US" sz="1050" dirty="0"/>
              <a:t>」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050" dirty="0"/>
              <a:t>『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서울도시연구</a:t>
            </a:r>
            <a:r>
              <a:rPr lang="en-US" altLang="ko-KR" sz="1050" dirty="0"/>
              <a:t>』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2019, 117-134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쪽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342900" indent="-342900">
              <a:buFontTx/>
              <a:buAutoNum type="arabicParenR"/>
            </a:pPr>
            <a:r>
              <a:rPr lang="ko-KR" altLang="en-US" sz="10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곽동훈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“</a:t>
            </a:r>
            <a:r>
              <a:rPr lang="ko-KR" altLang="en-US" sz="1050" dirty="0"/>
              <a:t>「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코로나가 만든 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자형 양극화</a:t>
            </a:r>
            <a:r>
              <a:rPr lang="ko-KR" altLang="en-US" sz="1050" dirty="0"/>
              <a:t>」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(2)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산업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대기업은 </a:t>
            </a:r>
            <a:r>
              <a:rPr lang="ko-KR" altLang="en-US" sz="10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실적파티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자영업은 </a:t>
            </a:r>
            <a:r>
              <a:rPr lang="ko-KR" altLang="en-US" sz="10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고사위기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매출 쏠림 심화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”, </a:t>
            </a:r>
            <a:r>
              <a:rPr lang="ko-KR" altLang="en-US" sz="10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대구신문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2021.09.12, https://www.idaegu.co.kr/news/articleView.html?idxno=358129</a:t>
            </a:r>
          </a:p>
          <a:p>
            <a:pPr marL="342900" indent="-342900">
              <a:buAutoNum type="arabicParenR"/>
            </a:pPr>
            <a:r>
              <a:rPr lang="ko-KR" altLang="en-US" sz="10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남윤미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「</a:t>
            </a:r>
            <a:r>
              <a:rPr lang="ko-KR" altLang="en-US" sz="1050" dirty="0"/>
              <a:t>「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국내 자영업의 </a:t>
            </a:r>
            <a:r>
              <a:rPr lang="ko-KR" altLang="en-US" sz="10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페업률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결정요인 분석</a:t>
            </a:r>
            <a:r>
              <a:rPr lang="ko-KR" altLang="en-US" sz="1050" dirty="0"/>
              <a:t>」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」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『</a:t>
            </a:r>
            <a:r>
              <a:rPr lang="en-US" altLang="ko-KR" sz="1050" dirty="0"/>
              <a:t>『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BOK 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경제연구</a:t>
            </a:r>
            <a:r>
              <a:rPr lang="en-US" altLang="ko-KR" sz="1050" dirty="0"/>
              <a:t>』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2017.</a:t>
            </a:r>
          </a:p>
          <a:p>
            <a:pPr marL="342900" indent="-342900">
              <a:buFontTx/>
              <a:buAutoNum type="arabicParenR"/>
            </a:pPr>
            <a:r>
              <a:rPr lang="ko-KR" altLang="en-US" sz="10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방준아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외 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명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050" dirty="0"/>
              <a:t>「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 </a:t>
            </a:r>
            <a:r>
              <a:rPr lang="ko-KR" altLang="en-US" sz="10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치킨집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폐업 예측 모형 개발 연구</a:t>
            </a:r>
            <a:r>
              <a:rPr lang="ko-KR" altLang="en-US" sz="1050" dirty="0"/>
              <a:t>」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050" dirty="0"/>
              <a:t>『 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한국빅데이터학회지</a:t>
            </a:r>
            <a:r>
              <a:rPr lang="en-US" altLang="ko-KR" sz="1050" dirty="0"/>
              <a:t>』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2018, 35-49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쪽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342900" indent="-342900">
              <a:buFontTx/>
              <a:buAutoNum type="arabicParenR"/>
            </a:pPr>
            <a:r>
              <a:rPr lang="ko-KR" altLang="en-US" sz="10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배성태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“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 이후 오프라인 소비 줄고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온라인 소비 증가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“, 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교육뉴스방송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2021.02.22, http://www.enbnews.org/news/articleView.html?idxno=23715</a:t>
            </a:r>
          </a:p>
          <a:p>
            <a:pPr marL="342900" indent="-342900">
              <a:buFontTx/>
              <a:buAutoNum type="arabicParenR"/>
            </a:pPr>
            <a:r>
              <a:rPr lang="ko-KR" altLang="en-US" sz="10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심언규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“’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거리 두기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수도권 유동인구도 줄었다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”, 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기호일보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2021.08.31, http://www.kihoilbo.co.kr/news/articleView.html?idxno=943516</a:t>
            </a:r>
          </a:p>
          <a:p>
            <a:pPr marL="342900" indent="-342900">
              <a:buFontTx/>
              <a:buAutoNum type="arabicParenR"/>
            </a:pPr>
            <a:r>
              <a:rPr lang="ko-KR" altLang="en-US" sz="10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주애진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외 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명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“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코로나가 </a:t>
            </a:r>
            <a:r>
              <a:rPr lang="ko-KR" altLang="en-US" sz="10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인구절벽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가속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성장 더 타격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”, 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동아일보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2021.01.04, https://www.donga.com/news/Economy/article/all/20210103/104748664/1</a:t>
            </a:r>
          </a:p>
          <a:p>
            <a:pPr marL="342900" indent="-342900">
              <a:buFontTx/>
              <a:buAutoNum type="arabicParenR"/>
            </a:pPr>
            <a:endParaRPr lang="en-US" altLang="ko-KR" sz="10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arenR"/>
            </a:pPr>
            <a:endParaRPr lang="en-US" altLang="ko-KR" sz="10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ko-KR" altLang="en-US" sz="10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3" name="사각형: 위쪽 모서리의 한쪽은 둥글고 다른 한쪽은 잘림 28">
            <a:extLst>
              <a:ext uri="{FF2B5EF4-FFF2-40B4-BE49-F238E27FC236}">
                <a16:creationId xmlns:a16="http://schemas.microsoft.com/office/drawing/2014/main" id="{D5BEDB1B-DC79-4B5D-A511-52BBB21E3433}"/>
              </a:ext>
            </a:extLst>
          </p:cNvPr>
          <p:cNvSpPr/>
          <p:nvPr/>
        </p:nvSpPr>
        <p:spPr>
          <a:xfrm>
            <a:off x="439299" y="3078650"/>
            <a:ext cx="1806207" cy="400110"/>
          </a:xfrm>
          <a:prstGeom prst="snipRoundRect">
            <a:avLst/>
          </a:prstGeom>
          <a:solidFill>
            <a:srgbClr val="047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사용데이터</a:t>
            </a:r>
            <a:endParaRPr lang="ko-KR" altLang="en-US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175402"/>
              </p:ext>
            </p:extLst>
          </p:nvPr>
        </p:nvGraphicFramePr>
        <p:xfrm>
          <a:off x="659162" y="3537283"/>
          <a:ext cx="787506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284">
                  <a:extLst>
                    <a:ext uri="{9D8B030D-6E8A-4147-A177-3AD203B41FA5}">
                      <a16:colId xmlns:a16="http://schemas.microsoft.com/office/drawing/2014/main" val="3867739951"/>
                    </a:ext>
                  </a:extLst>
                </a:gridCol>
                <a:gridCol w="1584789">
                  <a:extLst>
                    <a:ext uri="{9D8B030D-6E8A-4147-A177-3AD203B41FA5}">
                      <a16:colId xmlns:a16="http://schemas.microsoft.com/office/drawing/2014/main" val="777233532"/>
                    </a:ext>
                  </a:extLst>
                </a:gridCol>
                <a:gridCol w="1480402">
                  <a:extLst>
                    <a:ext uri="{9D8B030D-6E8A-4147-A177-3AD203B41FA5}">
                      <a16:colId xmlns:a16="http://schemas.microsoft.com/office/drawing/2014/main" val="134411957"/>
                    </a:ext>
                  </a:extLst>
                </a:gridCol>
                <a:gridCol w="1664588">
                  <a:extLst>
                    <a:ext uri="{9D8B030D-6E8A-4147-A177-3AD203B41FA5}">
                      <a16:colId xmlns:a16="http://schemas.microsoft.com/office/drawing/2014/main" val="3241011324"/>
                    </a:ext>
                  </a:extLst>
                </a:gridCol>
              </a:tblGrid>
              <a:tr h="236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데이터명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활용목적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출처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85079"/>
                  </a:ext>
                </a:extLst>
              </a:tr>
              <a:tr h="2369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063. 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서울시민의 업종별 </a:t>
                      </a:r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카드소비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패턴 데이터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2019~2021.06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전자상거래량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서울시 빅데이터캠퍼스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307571"/>
                  </a:ext>
                </a:extLst>
              </a:tr>
              <a:tr h="2369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067. 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서울시 소비활동지수를 위한 금융통계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2021 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상반기 기준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소득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서울시 빅데이터캠퍼스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248467"/>
                  </a:ext>
                </a:extLst>
              </a:tr>
              <a:tr h="236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서울시 </a:t>
                      </a:r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가구원수별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가구수 </a:t>
                      </a:r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동별</a:t>
                      </a:r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 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통계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2020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년</a:t>
                      </a:r>
                      <a:r>
                        <a:rPr lang="en-US" altLang="ko-KR" sz="1100" baseline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기준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인가구</a:t>
                      </a:r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직장인수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서울열린데이터광장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162697"/>
                  </a:ext>
                </a:extLst>
              </a:tr>
              <a:tr h="236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서울시 </a:t>
                      </a:r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우리마을가게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상권분석서비스</a:t>
                      </a:r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상권</a:t>
                      </a:r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</a:t>
                      </a:r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직장인구</a:t>
                      </a:r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2021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년</a:t>
                      </a:r>
                      <a:r>
                        <a:rPr lang="en-US" altLang="ko-KR" sz="1100" baseline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기준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직장인수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서울열린데이터광장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156684"/>
                  </a:ext>
                </a:extLst>
              </a:tr>
              <a:tr h="236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서울시 </a:t>
                      </a:r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우리마을가게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상권분석서비스</a:t>
                      </a:r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상권영역</a:t>
                      </a:r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2021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년 기준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행정동 상권 매칭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서울열린데이터광장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607417"/>
                  </a:ext>
                </a:extLst>
              </a:tr>
              <a:tr h="236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서울시 유통업체현황</a:t>
                      </a:r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동별</a:t>
                      </a:r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 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통계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2019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년 기준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대형유통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서울열린데이터광장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613259"/>
                  </a:ext>
                </a:extLst>
              </a:tr>
              <a:tr h="236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서울시 주민등록인구 </a:t>
                      </a:r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동별</a:t>
                      </a:r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 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통계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2021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년 기준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여성인구</a:t>
                      </a:r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고령인구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서울열린데이터광장</a:t>
                      </a:r>
                      <a:endParaRPr lang="en-US" altLang="ko-KR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423499"/>
                  </a:ext>
                </a:extLst>
              </a:tr>
              <a:tr h="236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행정동별</a:t>
                      </a:r>
                      <a:r>
                        <a:rPr lang="ko-KR" altLang="en-US" sz="1100" baseline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서울생활인구</a:t>
                      </a:r>
                      <a:r>
                        <a:rPr lang="en-US" altLang="ko-KR" sz="1100" baseline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ko-KR" altLang="en-US" sz="1100" baseline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내국인</a:t>
                      </a:r>
                      <a:r>
                        <a:rPr lang="en-US" altLang="ko-KR" sz="1100" baseline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2019~2021.06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유동인구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서울열린데이터광장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375749"/>
                  </a:ext>
                </a:extLst>
              </a:tr>
              <a:tr h="236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서울시 </a:t>
                      </a:r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우리마을가게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상권분석서비스</a:t>
                      </a:r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상권</a:t>
                      </a:r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</a:t>
                      </a:r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집객시설</a:t>
                      </a:r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2021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년</a:t>
                      </a:r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상반기 기준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집객시설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서울열린데이터광장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509353"/>
                  </a:ext>
                </a:extLst>
              </a:tr>
              <a:tr h="236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서울특별시 코로나</a:t>
                      </a:r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19 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자치구별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2021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년 기준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코로나 </a:t>
                      </a:r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확진자수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서울열린데이터광장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955922"/>
                  </a:ext>
                </a:extLst>
              </a:tr>
              <a:tr h="236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서울시 </a:t>
                      </a:r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우리을가게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상권분석서비스</a:t>
                      </a:r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상권</a:t>
                      </a:r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</a:t>
                      </a:r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점포</a:t>
                      </a:r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2021</a:t>
                      </a:r>
                      <a:r>
                        <a:rPr lang="ko-KR" altLang="en-US" sz="1100" baseline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년 상반기 기준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프랜차이즈수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서울열린데이터광장</a:t>
                      </a:r>
                      <a:endParaRPr lang="ko-KR" altLang="en-US" sz="11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424298"/>
                  </a:ext>
                </a:extLst>
              </a:tr>
            </a:tbl>
          </a:graphicData>
        </a:graphic>
      </p:graphicFrame>
      <p:sp>
        <p:nvSpPr>
          <p:cNvPr id="25" name="사각형: 위쪽 모서리의 한쪽은 둥글고 다른 한쪽은 잘림 28">
            <a:extLst>
              <a:ext uri="{FF2B5EF4-FFF2-40B4-BE49-F238E27FC236}">
                <a16:creationId xmlns:a16="http://schemas.microsoft.com/office/drawing/2014/main" id="{D5BEDB1B-DC79-4B5D-A511-52BBB21E3433}"/>
              </a:ext>
            </a:extLst>
          </p:cNvPr>
          <p:cNvSpPr/>
          <p:nvPr/>
        </p:nvSpPr>
        <p:spPr>
          <a:xfrm>
            <a:off x="9452582" y="3086256"/>
            <a:ext cx="1806207" cy="400110"/>
          </a:xfrm>
          <a:prstGeom prst="snipRoundRect">
            <a:avLst/>
          </a:prstGeom>
          <a:solidFill>
            <a:srgbClr val="047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 도구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75" y="4661194"/>
            <a:ext cx="2162020" cy="7583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72" y="5768303"/>
            <a:ext cx="1976629" cy="58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77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A948A70F-FF36-4ED8-AC44-E3965C39B9C0}"/>
              </a:ext>
            </a:extLst>
          </p:cNvPr>
          <p:cNvSpPr txBox="1"/>
          <p:nvPr/>
        </p:nvSpPr>
        <p:spPr>
          <a:xfrm>
            <a:off x="4899999" y="3075057"/>
            <a:ext cx="2392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감사합니다</a:t>
            </a:r>
            <a:r>
              <a: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577D0F-D562-4297-996F-A8010547C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28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7E57F-39DF-40DC-80BC-F64838AC3E69}"/>
              </a:ext>
            </a:extLst>
          </p:cNvPr>
          <p:cNvSpPr/>
          <p:nvPr/>
        </p:nvSpPr>
        <p:spPr>
          <a:xfrm>
            <a:off x="0" y="933446"/>
            <a:ext cx="12192000" cy="285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2279AE-EE8C-4953-BAEB-9A13C89D2F50}"/>
              </a:ext>
            </a:extLst>
          </p:cNvPr>
          <p:cNvSpPr txBox="1"/>
          <p:nvPr/>
        </p:nvSpPr>
        <p:spPr>
          <a:xfrm>
            <a:off x="3845712" y="926613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분석방향성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2C89C3-867D-4018-8F1A-D67CA362A2AE}"/>
              </a:ext>
            </a:extLst>
          </p:cNvPr>
          <p:cNvSpPr txBox="1"/>
          <p:nvPr/>
        </p:nvSpPr>
        <p:spPr>
          <a:xfrm>
            <a:off x="2974441" y="926613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분석배경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95D04D-0590-4A33-B987-DAF31F9A1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8" t="52441" r="79470"/>
          <a:stretch/>
        </p:blipFill>
        <p:spPr>
          <a:xfrm>
            <a:off x="0" y="405198"/>
            <a:ext cx="2303252" cy="52824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00E660-321D-4459-BF8F-E6DB8557550A}"/>
              </a:ext>
            </a:extLst>
          </p:cNvPr>
          <p:cNvCxnSpPr/>
          <p:nvPr/>
        </p:nvCxnSpPr>
        <p:spPr>
          <a:xfrm>
            <a:off x="0" y="1219094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5D22BD-AB57-46CB-A233-19F74D232196}"/>
              </a:ext>
            </a:extLst>
          </p:cNvPr>
          <p:cNvSpPr txBox="1"/>
          <p:nvPr/>
        </p:nvSpPr>
        <p:spPr>
          <a:xfrm>
            <a:off x="3488950" y="48991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D3E41-6651-474C-A784-43807B62BC20}"/>
              </a:ext>
            </a:extLst>
          </p:cNvPr>
          <p:cNvSpPr txBox="1"/>
          <p:nvPr/>
        </p:nvSpPr>
        <p:spPr>
          <a:xfrm>
            <a:off x="5056545" y="489910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 재정의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5A0E99-1BF1-4CCC-AA09-AC312E275005}"/>
              </a:ext>
            </a:extLst>
          </p:cNvPr>
          <p:cNvSpPr txBox="1"/>
          <p:nvPr/>
        </p:nvSpPr>
        <p:spPr>
          <a:xfrm>
            <a:off x="7876085" y="477051"/>
            <a:ext cx="1702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매출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AE778-AA50-4575-BAA6-F99B410AE6D6}"/>
              </a:ext>
            </a:extLst>
          </p:cNvPr>
          <p:cNvSpPr txBox="1"/>
          <p:nvPr/>
        </p:nvSpPr>
        <p:spPr>
          <a:xfrm>
            <a:off x="10132619" y="469267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D9BE50D-0FCA-4B65-A745-47B062B6A9DE}"/>
              </a:ext>
            </a:extLst>
          </p:cNvPr>
          <p:cNvCxnSpPr>
            <a:cxnSpLocks/>
          </p:cNvCxnSpPr>
          <p:nvPr/>
        </p:nvCxnSpPr>
        <p:spPr>
          <a:xfrm>
            <a:off x="3859620" y="971368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34C153A-DB1D-49BD-AC18-E68513442A2A}"/>
              </a:ext>
            </a:extLst>
          </p:cNvPr>
          <p:cNvCxnSpPr>
            <a:cxnSpLocks/>
          </p:cNvCxnSpPr>
          <p:nvPr/>
        </p:nvCxnSpPr>
        <p:spPr>
          <a:xfrm>
            <a:off x="2974441" y="971368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60EDBA-B645-43DC-B0EB-87F7C62237BF}"/>
              </a:ext>
            </a:extLst>
          </p:cNvPr>
          <p:cNvCxnSpPr>
            <a:cxnSpLocks/>
          </p:cNvCxnSpPr>
          <p:nvPr/>
        </p:nvCxnSpPr>
        <p:spPr>
          <a:xfrm>
            <a:off x="4849397" y="971368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위쪽 모서리의 한쪽은 둥글고 다른 한쪽은 잘림 31">
            <a:extLst>
              <a:ext uri="{FF2B5EF4-FFF2-40B4-BE49-F238E27FC236}">
                <a16:creationId xmlns:a16="http://schemas.microsoft.com/office/drawing/2014/main" id="{23C84B70-FDE5-465A-A028-4C4272BA06F0}"/>
              </a:ext>
            </a:extLst>
          </p:cNvPr>
          <p:cNvSpPr/>
          <p:nvPr/>
        </p:nvSpPr>
        <p:spPr>
          <a:xfrm>
            <a:off x="339835" y="1394255"/>
            <a:ext cx="2560384" cy="400110"/>
          </a:xfrm>
          <a:prstGeom prst="snipRoundRect">
            <a:avLst/>
          </a:prstGeom>
          <a:solidFill>
            <a:srgbClr val="047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 분석의 필요성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DE53B6E-8E34-45AD-A780-BCAE5B040587}"/>
              </a:ext>
            </a:extLst>
          </p:cNvPr>
          <p:cNvCxnSpPr/>
          <p:nvPr/>
        </p:nvCxnSpPr>
        <p:spPr>
          <a:xfrm>
            <a:off x="2974441" y="1219094"/>
            <a:ext cx="885179" cy="0"/>
          </a:xfrm>
          <a:prstGeom prst="line">
            <a:avLst/>
          </a:prstGeom>
          <a:ln w="38100">
            <a:solidFill>
              <a:srgbClr val="85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614646-0C92-4F57-A948-9D9A5F30C9A3}"/>
              </a:ext>
            </a:extLst>
          </p:cNvPr>
          <p:cNvGrpSpPr/>
          <p:nvPr/>
        </p:nvGrpSpPr>
        <p:grpSpPr>
          <a:xfrm>
            <a:off x="1" y="0"/>
            <a:ext cx="12191998" cy="391458"/>
            <a:chOff x="1" y="0"/>
            <a:chExt cx="12191998" cy="39145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1A349A-69F9-4D4F-86C1-BA3828C68533}"/>
                </a:ext>
              </a:extLst>
            </p:cNvPr>
            <p:cNvSpPr/>
            <p:nvPr/>
          </p:nvSpPr>
          <p:spPr>
            <a:xfrm>
              <a:off x="1731297" y="0"/>
              <a:ext cx="10460702" cy="391458"/>
            </a:xfrm>
            <a:prstGeom prst="rect">
              <a:avLst/>
            </a:prstGeom>
            <a:solidFill>
              <a:srgbClr val="378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B873B8-EEF4-49D0-B96E-3FC395158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85" r="84010" b="62071"/>
            <a:stretch/>
          </p:blipFill>
          <p:spPr>
            <a:xfrm>
              <a:off x="1" y="0"/>
              <a:ext cx="1949570" cy="39145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EABB273-5A5D-4FEB-B815-921487209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85" t="4232" r="23146" b="65286"/>
            <a:stretch/>
          </p:blipFill>
          <p:spPr>
            <a:xfrm>
              <a:off x="8249994" y="34504"/>
              <a:ext cx="3873261" cy="33855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EC82CF5-7791-49A0-A858-84F8410F5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929" t="4231" r="63349" b="65287"/>
            <a:stretch/>
          </p:blipFill>
          <p:spPr>
            <a:xfrm>
              <a:off x="3272541" y="34504"/>
              <a:ext cx="2648309" cy="338554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FCA2BA4-32C3-4A3D-A119-F40638CCC2BB}"/>
              </a:ext>
            </a:extLst>
          </p:cNvPr>
          <p:cNvSpPr txBox="1"/>
          <p:nvPr/>
        </p:nvSpPr>
        <p:spPr>
          <a:xfrm>
            <a:off x="339835" y="1851492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코로나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19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 인해 </a:t>
            </a:r>
            <a:r>
              <a:rPr lang="ko-KR" altLang="en-US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급변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한 환경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D92BD6-A9C5-43E5-B233-D87410B16A7C}"/>
              </a:ext>
            </a:extLst>
          </p:cNvPr>
          <p:cNvSpPr txBox="1"/>
          <p:nvPr/>
        </p:nvSpPr>
        <p:spPr>
          <a:xfrm>
            <a:off x="6232481" y="1927382"/>
            <a:ext cx="507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</a:t>
            </a:r>
            <a:r>
              <a:rPr lang="ko-KR" altLang="en-US" dirty="0" err="1">
                <a:solidFill>
                  <a:srgbClr val="0070C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위드코로나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도래 후 </a:t>
            </a:r>
            <a:r>
              <a:rPr lang="ko-KR" altLang="en-US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 재활성화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가능성 존재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D60AABB-0E01-4B5B-9D6C-017537CEB9D3}"/>
              </a:ext>
            </a:extLst>
          </p:cNvPr>
          <p:cNvCxnSpPr>
            <a:cxnSpLocks/>
          </p:cNvCxnSpPr>
          <p:nvPr/>
        </p:nvCxnSpPr>
        <p:spPr>
          <a:xfrm>
            <a:off x="6096000" y="2054330"/>
            <a:ext cx="0" cy="3330470"/>
          </a:xfrm>
          <a:prstGeom prst="line">
            <a:avLst/>
          </a:prstGeom>
          <a:ln w="57150">
            <a:solidFill>
              <a:srgbClr val="0477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D15E116-4F89-401D-AB50-E127E7E4C3BE}"/>
              </a:ext>
            </a:extLst>
          </p:cNvPr>
          <p:cNvSpPr/>
          <p:nvPr/>
        </p:nvSpPr>
        <p:spPr>
          <a:xfrm>
            <a:off x="1505656" y="5924554"/>
            <a:ext cx="9221638" cy="797472"/>
          </a:xfrm>
          <a:prstGeom prst="roundRect">
            <a:avLst/>
          </a:prstGeom>
          <a:solidFill>
            <a:srgbClr val="7AB3BF">
              <a:alpha val="35000"/>
            </a:srgbClr>
          </a:solidFill>
          <a:ln w="38100">
            <a:solidFill>
              <a:srgbClr val="7AB3B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9" name="Picture 4" descr="Idea free icon">
            <a:extLst>
              <a:ext uri="{FF2B5EF4-FFF2-40B4-BE49-F238E27FC236}">
                <a16:creationId xmlns:a16="http://schemas.microsoft.com/office/drawing/2014/main" id="{C1B66025-8E93-4005-A2C7-1838B796F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70" y="5992438"/>
            <a:ext cx="544493" cy="54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B419A9D-DD7F-420E-ACB9-1D842CDCC15B}"/>
              </a:ext>
            </a:extLst>
          </p:cNvPr>
          <p:cNvSpPr txBox="1"/>
          <p:nvPr/>
        </p:nvSpPr>
        <p:spPr>
          <a:xfrm>
            <a:off x="3615063" y="6167599"/>
            <a:ext cx="539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변화된 소비자들의 수요를 반영한 골목상권 매출 분석 필요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51B5D4B-AE4F-4348-9847-7C65999CD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520" y="2426762"/>
            <a:ext cx="4493788" cy="790042"/>
          </a:xfrm>
          <a:prstGeom prst="rect">
            <a:avLst/>
          </a:prstGeom>
          <a:ln w="38100">
            <a:solidFill>
              <a:srgbClr val="7AB3BF"/>
            </a:solidFill>
          </a:ln>
        </p:spPr>
      </p:pic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0623DF76-52CB-4379-97C1-ADD93E839DE0}"/>
              </a:ext>
            </a:extLst>
          </p:cNvPr>
          <p:cNvSpPr/>
          <p:nvPr/>
        </p:nvSpPr>
        <p:spPr>
          <a:xfrm>
            <a:off x="689990" y="5027307"/>
            <a:ext cx="438759" cy="338554"/>
          </a:xfrm>
          <a:prstGeom prst="rightArrow">
            <a:avLst/>
          </a:prstGeom>
          <a:solidFill>
            <a:srgbClr val="D9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7FFA047B-5471-4A3C-A0EE-573C57C3B1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731"/>
          <a:stretch/>
        </p:blipFill>
        <p:spPr>
          <a:xfrm>
            <a:off x="1074519" y="2856153"/>
            <a:ext cx="4936460" cy="736189"/>
          </a:xfrm>
          <a:prstGeom prst="rect">
            <a:avLst/>
          </a:prstGeom>
          <a:ln w="38100">
            <a:solidFill>
              <a:srgbClr val="7AB3BF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2F7FB83-9DDC-4A6D-8D31-F2E01B1A0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89" y="3480523"/>
            <a:ext cx="5631660" cy="797470"/>
          </a:xfrm>
          <a:prstGeom prst="rect">
            <a:avLst/>
          </a:prstGeom>
          <a:ln w="38100">
            <a:solidFill>
              <a:srgbClr val="7AB3BF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67154B-A8D4-477B-A819-514D690DA0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5670" y="3907476"/>
            <a:ext cx="4330513" cy="797472"/>
          </a:xfrm>
          <a:prstGeom prst="rect">
            <a:avLst/>
          </a:prstGeom>
          <a:ln w="38100">
            <a:solidFill>
              <a:srgbClr val="7AB3BF"/>
            </a:solidFill>
          </a:ln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4FA2787A-1642-4B45-BC8E-C820C7483EF7}"/>
              </a:ext>
            </a:extLst>
          </p:cNvPr>
          <p:cNvSpPr/>
          <p:nvPr/>
        </p:nvSpPr>
        <p:spPr>
          <a:xfrm>
            <a:off x="1904500" y="2473703"/>
            <a:ext cx="1368041" cy="185881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C928F3E-CF54-4ED2-BF65-88F6E227F42F}"/>
              </a:ext>
            </a:extLst>
          </p:cNvPr>
          <p:cNvSpPr/>
          <p:nvPr/>
        </p:nvSpPr>
        <p:spPr>
          <a:xfrm>
            <a:off x="4264200" y="3037969"/>
            <a:ext cx="1579563" cy="166250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36930FC-C3F1-4AEE-9773-99C77872FBAE}"/>
              </a:ext>
            </a:extLst>
          </p:cNvPr>
          <p:cNvSpPr/>
          <p:nvPr/>
        </p:nvSpPr>
        <p:spPr>
          <a:xfrm>
            <a:off x="1128749" y="3514895"/>
            <a:ext cx="987434" cy="182177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735007-8503-4961-843F-B71F468CE8AB}"/>
              </a:ext>
            </a:extLst>
          </p:cNvPr>
          <p:cNvSpPr txBox="1"/>
          <p:nvPr/>
        </p:nvSpPr>
        <p:spPr>
          <a:xfrm>
            <a:off x="1128749" y="5029768"/>
            <a:ext cx="2239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골목상권에 악영향을 미침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00A1927-C6D3-4404-BACA-26047DA78D3E}"/>
              </a:ext>
            </a:extLst>
          </p:cNvPr>
          <p:cNvSpPr/>
          <p:nvPr/>
        </p:nvSpPr>
        <p:spPr>
          <a:xfrm>
            <a:off x="2595952" y="4019297"/>
            <a:ext cx="1497078" cy="240279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2" name="Picture 6" descr="Check mark free icon">
            <a:extLst>
              <a:ext uri="{FF2B5EF4-FFF2-40B4-BE49-F238E27FC236}">
                <a16:creationId xmlns:a16="http://schemas.microsoft.com/office/drawing/2014/main" id="{CAC1BC39-8249-4920-9D4C-0BC910DF6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66" y="2474028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2B9B5D0-D4A9-4696-AC45-A81016DB7DD7}"/>
              </a:ext>
            </a:extLst>
          </p:cNvPr>
          <p:cNvSpPr txBox="1"/>
          <p:nvPr/>
        </p:nvSpPr>
        <p:spPr>
          <a:xfrm>
            <a:off x="6832842" y="2426762"/>
            <a:ext cx="4365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월부터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단계적 일상 회복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체계로 전환 계획</a:t>
            </a:r>
          </a:p>
        </p:txBody>
      </p:sp>
      <p:pic>
        <p:nvPicPr>
          <p:cNvPr id="74" name="Picture 6" descr="Check mark free icon">
            <a:extLst>
              <a:ext uri="{FF2B5EF4-FFF2-40B4-BE49-F238E27FC236}">
                <a16:creationId xmlns:a16="http://schemas.microsoft.com/office/drawing/2014/main" id="{292A13DF-3423-4ECB-88AC-59F262CD1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66" y="2925516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73D8050-B66C-493A-ACDA-FD6B988ED867}"/>
              </a:ext>
            </a:extLst>
          </p:cNvPr>
          <p:cNvSpPr txBox="1"/>
          <p:nvPr/>
        </p:nvSpPr>
        <p:spPr>
          <a:xfrm>
            <a:off x="6832842" y="2878250"/>
            <a:ext cx="5246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다중이용시설 운영 제한이나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행사</a:t>
            </a:r>
            <a:r>
              <a:rPr lang="ko-KR" altLang="en-US" sz="1600" dirty="0" err="1">
                <a:latin typeface="Arial" panose="020B0604020202020204" pitchFamily="34" charset="0"/>
                <a:ea typeface="배달의민족 한나체 Air" panose="020B0600000101010101" pitchFamily="50" charset="-127"/>
                <a:cs typeface="Arial" panose="020B0604020202020204" pitchFamily="34" charset="0"/>
              </a:rPr>
              <a:t>∙모임</a:t>
            </a:r>
            <a:r>
              <a:rPr lang="ko-KR" altLang="en-US" sz="1600" dirty="0">
                <a:latin typeface="Arial" panose="020B0604020202020204" pitchFamily="34" charset="0"/>
                <a:ea typeface="배달의민족 한나체 Air" panose="020B0600000101010101" pitchFamily="50" charset="-127"/>
                <a:cs typeface="Arial" panose="020B0604020202020204" pitchFamily="34" charset="0"/>
              </a:rPr>
              <a:t> 제한 등이 서서히 완화될 것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76" name="Picture 6" descr="Check mark free icon">
            <a:extLst>
              <a:ext uri="{FF2B5EF4-FFF2-40B4-BE49-F238E27FC236}">
                <a16:creationId xmlns:a16="http://schemas.microsoft.com/office/drawing/2014/main" id="{55F14A0D-D6FD-4D74-B2C1-58590EC08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66" y="3465270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DD26576-23C7-4FFA-9553-FBF84F88C9F4}"/>
              </a:ext>
            </a:extLst>
          </p:cNvPr>
          <p:cNvSpPr txBox="1"/>
          <p:nvPr/>
        </p:nvSpPr>
        <p:spPr>
          <a:xfrm>
            <a:off x="6832842" y="3418004"/>
            <a:ext cx="2106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오프라인 소비 증가 기대 </a:t>
            </a:r>
          </a:p>
        </p:txBody>
      </p:sp>
      <p:pic>
        <p:nvPicPr>
          <p:cNvPr id="78" name="Picture 6" descr="Check mark free icon">
            <a:extLst>
              <a:ext uri="{FF2B5EF4-FFF2-40B4-BE49-F238E27FC236}">
                <a16:creationId xmlns:a16="http://schemas.microsoft.com/office/drawing/2014/main" id="{BF656C50-6833-4041-B610-D5A3C3A3F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66" y="3959712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75ED9952-E4FD-47E0-ACD6-00C6E6275DA1}"/>
              </a:ext>
            </a:extLst>
          </p:cNvPr>
          <p:cNvSpPr txBox="1"/>
          <p:nvPr/>
        </p:nvSpPr>
        <p:spPr>
          <a:xfrm>
            <a:off x="6832842" y="3912446"/>
            <a:ext cx="466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그러나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19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이전과 같은 환경은 돌아오지 않기 때문에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바뀐 환경에 대한 대비 필요</a:t>
            </a:r>
          </a:p>
        </p:txBody>
      </p:sp>
      <p:sp>
        <p:nvSpPr>
          <p:cNvPr id="81" name="슬라이드 번호 개체 틀 80">
            <a:extLst>
              <a:ext uri="{FF2B5EF4-FFF2-40B4-BE49-F238E27FC236}">
                <a16:creationId xmlns:a16="http://schemas.microsoft.com/office/drawing/2014/main" id="{C6BF4334-DD85-4AFC-AD23-C2FBF9F8A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78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128DAC-FE26-4486-935C-E898CA7F0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9"/>
          <a:stretch/>
        </p:blipFill>
        <p:spPr>
          <a:xfrm>
            <a:off x="6541831" y="3694630"/>
            <a:ext cx="4518964" cy="1948838"/>
          </a:xfrm>
          <a:prstGeom prst="rect">
            <a:avLst/>
          </a:prstGeom>
          <a:ln w="28575">
            <a:solidFill>
              <a:srgbClr val="7AB3BF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7E57F-39DF-40DC-80BC-F64838AC3E69}"/>
              </a:ext>
            </a:extLst>
          </p:cNvPr>
          <p:cNvSpPr/>
          <p:nvPr/>
        </p:nvSpPr>
        <p:spPr>
          <a:xfrm>
            <a:off x="0" y="933446"/>
            <a:ext cx="12192000" cy="285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2279AE-EE8C-4953-BAEB-9A13C89D2F50}"/>
              </a:ext>
            </a:extLst>
          </p:cNvPr>
          <p:cNvSpPr txBox="1"/>
          <p:nvPr/>
        </p:nvSpPr>
        <p:spPr>
          <a:xfrm>
            <a:off x="3845712" y="926613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분석방향성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2C89C3-867D-4018-8F1A-D67CA362A2AE}"/>
              </a:ext>
            </a:extLst>
          </p:cNvPr>
          <p:cNvSpPr txBox="1"/>
          <p:nvPr/>
        </p:nvSpPr>
        <p:spPr>
          <a:xfrm>
            <a:off x="2974441" y="926613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분석배경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95D04D-0590-4A33-B987-DAF31F9A1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8" t="52441" r="79470"/>
          <a:stretch/>
        </p:blipFill>
        <p:spPr>
          <a:xfrm>
            <a:off x="0" y="405198"/>
            <a:ext cx="2303252" cy="52824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00E660-321D-4459-BF8F-E6DB8557550A}"/>
              </a:ext>
            </a:extLst>
          </p:cNvPr>
          <p:cNvCxnSpPr/>
          <p:nvPr/>
        </p:nvCxnSpPr>
        <p:spPr>
          <a:xfrm>
            <a:off x="0" y="1219094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5D22BD-AB57-46CB-A233-19F74D232196}"/>
              </a:ext>
            </a:extLst>
          </p:cNvPr>
          <p:cNvSpPr txBox="1"/>
          <p:nvPr/>
        </p:nvSpPr>
        <p:spPr>
          <a:xfrm>
            <a:off x="3488950" y="48991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D3E41-6651-474C-A784-43807B62BC20}"/>
              </a:ext>
            </a:extLst>
          </p:cNvPr>
          <p:cNvSpPr txBox="1"/>
          <p:nvPr/>
        </p:nvSpPr>
        <p:spPr>
          <a:xfrm>
            <a:off x="5056545" y="489910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 재정의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5A0E99-1BF1-4CCC-AA09-AC312E275005}"/>
              </a:ext>
            </a:extLst>
          </p:cNvPr>
          <p:cNvSpPr txBox="1"/>
          <p:nvPr/>
        </p:nvSpPr>
        <p:spPr>
          <a:xfrm>
            <a:off x="7876085" y="477051"/>
            <a:ext cx="1702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매출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AE778-AA50-4575-BAA6-F99B410AE6D6}"/>
              </a:ext>
            </a:extLst>
          </p:cNvPr>
          <p:cNvSpPr txBox="1"/>
          <p:nvPr/>
        </p:nvSpPr>
        <p:spPr>
          <a:xfrm>
            <a:off x="10132619" y="469267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D9BE50D-0FCA-4B65-A745-47B062B6A9DE}"/>
              </a:ext>
            </a:extLst>
          </p:cNvPr>
          <p:cNvCxnSpPr>
            <a:cxnSpLocks/>
          </p:cNvCxnSpPr>
          <p:nvPr/>
        </p:nvCxnSpPr>
        <p:spPr>
          <a:xfrm>
            <a:off x="3859620" y="971368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34C153A-DB1D-49BD-AC18-E68513442A2A}"/>
              </a:ext>
            </a:extLst>
          </p:cNvPr>
          <p:cNvCxnSpPr>
            <a:cxnSpLocks/>
          </p:cNvCxnSpPr>
          <p:nvPr/>
        </p:nvCxnSpPr>
        <p:spPr>
          <a:xfrm>
            <a:off x="2974441" y="971368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60EDBA-B645-43DC-B0EB-87F7C62237BF}"/>
              </a:ext>
            </a:extLst>
          </p:cNvPr>
          <p:cNvCxnSpPr>
            <a:cxnSpLocks/>
          </p:cNvCxnSpPr>
          <p:nvPr/>
        </p:nvCxnSpPr>
        <p:spPr>
          <a:xfrm>
            <a:off x="4849397" y="971368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DE53B6E-8E34-45AD-A780-BCAE5B040587}"/>
              </a:ext>
            </a:extLst>
          </p:cNvPr>
          <p:cNvCxnSpPr>
            <a:cxnSpLocks/>
          </p:cNvCxnSpPr>
          <p:nvPr/>
        </p:nvCxnSpPr>
        <p:spPr>
          <a:xfrm>
            <a:off x="3859620" y="1219094"/>
            <a:ext cx="989777" cy="0"/>
          </a:xfrm>
          <a:prstGeom prst="line">
            <a:avLst/>
          </a:prstGeom>
          <a:ln w="38100">
            <a:solidFill>
              <a:srgbClr val="85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614646-0C92-4F57-A948-9D9A5F30C9A3}"/>
              </a:ext>
            </a:extLst>
          </p:cNvPr>
          <p:cNvGrpSpPr/>
          <p:nvPr/>
        </p:nvGrpSpPr>
        <p:grpSpPr>
          <a:xfrm>
            <a:off x="1" y="0"/>
            <a:ext cx="12191998" cy="391458"/>
            <a:chOff x="1" y="0"/>
            <a:chExt cx="12191998" cy="39145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1A349A-69F9-4D4F-86C1-BA3828C68533}"/>
                </a:ext>
              </a:extLst>
            </p:cNvPr>
            <p:cNvSpPr/>
            <p:nvPr/>
          </p:nvSpPr>
          <p:spPr>
            <a:xfrm>
              <a:off x="1731297" y="0"/>
              <a:ext cx="10460702" cy="391458"/>
            </a:xfrm>
            <a:prstGeom prst="rect">
              <a:avLst/>
            </a:prstGeom>
            <a:solidFill>
              <a:srgbClr val="378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B873B8-EEF4-49D0-B96E-3FC395158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85" r="84010" b="62071"/>
            <a:stretch/>
          </p:blipFill>
          <p:spPr>
            <a:xfrm>
              <a:off x="1" y="0"/>
              <a:ext cx="1949570" cy="39145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EABB273-5A5D-4FEB-B815-921487209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85" t="4232" r="23146" b="65286"/>
            <a:stretch/>
          </p:blipFill>
          <p:spPr>
            <a:xfrm>
              <a:off x="8249994" y="34504"/>
              <a:ext cx="3873261" cy="33855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EC82CF5-7791-49A0-A858-84F8410F5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929" t="4231" r="63349" b="65287"/>
            <a:stretch/>
          </p:blipFill>
          <p:spPr>
            <a:xfrm>
              <a:off x="3272541" y="34504"/>
              <a:ext cx="2648309" cy="338554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13584CC-C5FF-4E93-9DFC-70D3EB3AD660}"/>
              </a:ext>
            </a:extLst>
          </p:cNvPr>
          <p:cNvSpPr txBox="1"/>
          <p:nvPr/>
        </p:nvSpPr>
        <p:spPr>
          <a:xfrm>
            <a:off x="1338689" y="2235087"/>
            <a:ext cx="9381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19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발생 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(19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상반기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발생 직후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상반기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발생 후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경과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상반기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추세가 다를 것이기 때문 </a:t>
            </a:r>
          </a:p>
        </p:txBody>
      </p:sp>
      <p:sp>
        <p:nvSpPr>
          <p:cNvPr id="38" name="사각형: 위쪽 모서리의 한쪽은 둥글고 다른 한쪽은 잘림 37">
            <a:extLst>
              <a:ext uri="{FF2B5EF4-FFF2-40B4-BE49-F238E27FC236}">
                <a16:creationId xmlns:a16="http://schemas.microsoft.com/office/drawing/2014/main" id="{B2723AA6-254B-486F-8F29-053C11420CF6}"/>
              </a:ext>
            </a:extLst>
          </p:cNvPr>
          <p:cNvSpPr/>
          <p:nvPr/>
        </p:nvSpPr>
        <p:spPr>
          <a:xfrm>
            <a:off x="339834" y="1394255"/>
            <a:ext cx="1719875" cy="400110"/>
          </a:xfrm>
          <a:prstGeom prst="snipRoundRect">
            <a:avLst/>
          </a:prstGeom>
          <a:solidFill>
            <a:srgbClr val="047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분석할 기간은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  <a:endParaRPr lang="ko-KR" altLang="en-US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8" name="Picture 6" descr="Check mark free icon">
            <a:extLst>
              <a:ext uri="{FF2B5EF4-FFF2-40B4-BE49-F238E27FC236}">
                <a16:creationId xmlns:a16="http://schemas.microsoft.com/office/drawing/2014/main" id="{4ADF4325-AA63-456F-9019-8F1F9C025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10" y="2302950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Check mark free icon">
            <a:extLst>
              <a:ext uri="{FF2B5EF4-FFF2-40B4-BE49-F238E27FC236}">
                <a16:creationId xmlns:a16="http://schemas.microsoft.com/office/drawing/2014/main" id="{3FAC209F-DBDC-4671-9CD6-7CD31E5C3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5" y="5622528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9DB537A-EC9B-49A9-B031-AD742AD241AB}"/>
              </a:ext>
            </a:extLst>
          </p:cNvPr>
          <p:cNvSpPr/>
          <p:nvPr/>
        </p:nvSpPr>
        <p:spPr>
          <a:xfrm>
            <a:off x="2059709" y="1395155"/>
            <a:ext cx="1510805" cy="388264"/>
          </a:xfrm>
          <a:prstGeom prst="rect">
            <a:avLst/>
          </a:prstGeom>
          <a:noFill/>
          <a:ln w="28575">
            <a:solidFill>
              <a:srgbClr val="0477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# 21</a:t>
            </a:r>
            <a:r>
              <a:rPr lang="ko-KR" altLang="en-US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 상반기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06B537-61D2-41B8-BA8D-4112BC4ABD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8"/>
          <a:stretch/>
        </p:blipFill>
        <p:spPr>
          <a:xfrm>
            <a:off x="774727" y="3676303"/>
            <a:ext cx="4399428" cy="1744741"/>
          </a:xfrm>
          <a:prstGeom prst="rect">
            <a:avLst/>
          </a:prstGeom>
          <a:ln w="28575">
            <a:solidFill>
              <a:srgbClr val="7AB3BF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5F909C9-E4D5-4C21-9973-EC3DAFFCD747}"/>
              </a:ext>
            </a:extLst>
          </p:cNvPr>
          <p:cNvSpPr txBox="1"/>
          <p:nvPr/>
        </p:nvSpPr>
        <p:spPr>
          <a:xfrm>
            <a:off x="2168812" y="3653467"/>
            <a:ext cx="3127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&lt;2019, 2020, 2021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상반기 일별 평균 유동인구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2B4C05-71D6-40FE-A88E-2715581F6CA7}"/>
              </a:ext>
            </a:extLst>
          </p:cNvPr>
          <p:cNvSpPr txBox="1"/>
          <p:nvPr/>
        </p:nvSpPr>
        <p:spPr>
          <a:xfrm>
            <a:off x="1012192" y="1980175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WHY?</a:t>
            </a:r>
            <a:endParaRPr lang="ko-KR" altLang="en-US" sz="1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08DD1FA-C0BD-4570-A364-F6F63345B7D4}"/>
              </a:ext>
            </a:extLst>
          </p:cNvPr>
          <p:cNvSpPr txBox="1"/>
          <p:nvPr/>
        </p:nvSpPr>
        <p:spPr>
          <a:xfrm>
            <a:off x="1338689" y="2638951"/>
            <a:ext cx="7515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위드코로나와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가장 근접한 기간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상반기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위드코로나와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가장 유사할 것</a:t>
            </a:r>
          </a:p>
        </p:txBody>
      </p:sp>
      <p:pic>
        <p:nvPicPr>
          <p:cNvPr id="60" name="Picture 6" descr="Check mark free icon">
            <a:extLst>
              <a:ext uri="{FF2B5EF4-FFF2-40B4-BE49-F238E27FC236}">
                <a16:creationId xmlns:a16="http://schemas.microsoft.com/office/drawing/2014/main" id="{CAD066A6-D3E1-418D-BDF3-C87A85CFA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10" y="2706814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02836501-8056-439D-A0E6-3A8089F67642}"/>
              </a:ext>
            </a:extLst>
          </p:cNvPr>
          <p:cNvSpPr/>
          <p:nvPr/>
        </p:nvSpPr>
        <p:spPr>
          <a:xfrm>
            <a:off x="1012191" y="1931827"/>
            <a:ext cx="10101743" cy="1134207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D97A0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454C94-E60D-447C-88D9-D5561972C9C4}"/>
              </a:ext>
            </a:extLst>
          </p:cNvPr>
          <p:cNvSpPr txBox="1"/>
          <p:nvPr/>
        </p:nvSpPr>
        <p:spPr>
          <a:xfrm>
            <a:off x="289364" y="3302602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 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유동인구 수 비교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98FB36-94E5-4CDB-A8C2-3AE24D0868EF}"/>
              </a:ext>
            </a:extLst>
          </p:cNvPr>
          <p:cNvSpPr txBox="1"/>
          <p:nvPr/>
        </p:nvSpPr>
        <p:spPr>
          <a:xfrm>
            <a:off x="726797" y="5587112"/>
            <a:ext cx="3018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 발생 </a:t>
            </a:r>
            <a:r>
              <a:rPr lang="ko-KR" altLang="en-US" sz="1600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전후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유동인구 추이 다름</a:t>
            </a:r>
          </a:p>
        </p:txBody>
      </p:sp>
      <p:pic>
        <p:nvPicPr>
          <p:cNvPr id="42" name="Picture 6" descr="Check mark free icon">
            <a:extLst>
              <a:ext uri="{FF2B5EF4-FFF2-40B4-BE49-F238E27FC236}">
                <a16:creationId xmlns:a16="http://schemas.microsoft.com/office/drawing/2014/main" id="{ABDACC68-909C-49FE-B40B-859328FF3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5" y="6032664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A4CC7E-BAD9-4E65-9C9A-A53E6D1DEBD9}"/>
              </a:ext>
            </a:extLst>
          </p:cNvPr>
          <p:cNvSpPr txBox="1"/>
          <p:nvPr/>
        </p:nvSpPr>
        <p:spPr>
          <a:xfrm>
            <a:off x="726797" y="5997248"/>
            <a:ext cx="4729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 발생 </a:t>
            </a:r>
            <a:r>
              <a:rPr lang="ko-KR" altLang="en-US" sz="1600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직후보다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발생 </a:t>
            </a:r>
            <a:r>
              <a:rPr lang="en-US" altLang="ko-KR" sz="1600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경과 후에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유동인구 수 적음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8BC82CF-9B29-4EFB-B2DF-250CEF56D20C}"/>
              </a:ext>
            </a:extLst>
          </p:cNvPr>
          <p:cNvCxnSpPr>
            <a:cxnSpLocks/>
          </p:cNvCxnSpPr>
          <p:nvPr/>
        </p:nvCxnSpPr>
        <p:spPr>
          <a:xfrm>
            <a:off x="5747657" y="3441944"/>
            <a:ext cx="0" cy="2828232"/>
          </a:xfrm>
          <a:prstGeom prst="line">
            <a:avLst/>
          </a:prstGeom>
          <a:ln w="57150">
            <a:solidFill>
              <a:srgbClr val="0477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CAE9A01-4B93-42AC-90BA-9615EBA0AD8C}"/>
              </a:ext>
            </a:extLst>
          </p:cNvPr>
          <p:cNvSpPr txBox="1"/>
          <p:nvPr/>
        </p:nvSpPr>
        <p:spPr>
          <a:xfrm>
            <a:off x="6063063" y="3302602"/>
            <a:ext cx="3658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전자상거래 카드이용금액 증가 추세 확인</a:t>
            </a:r>
          </a:p>
        </p:txBody>
      </p:sp>
      <p:pic>
        <p:nvPicPr>
          <p:cNvPr id="56" name="Picture 6" descr="Check mark free icon">
            <a:extLst>
              <a:ext uri="{FF2B5EF4-FFF2-40B4-BE49-F238E27FC236}">
                <a16:creationId xmlns:a16="http://schemas.microsoft.com/office/drawing/2014/main" id="{EC9AF36A-79CB-493F-B7A6-06B1A57A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484" y="5757084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B5AB4DF-A68A-4411-9675-DF61FCB5D031}"/>
              </a:ext>
            </a:extLst>
          </p:cNvPr>
          <p:cNvSpPr txBox="1"/>
          <p:nvPr/>
        </p:nvSpPr>
        <p:spPr>
          <a:xfrm>
            <a:off x="6500496" y="5721668"/>
            <a:ext cx="3934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가파르던 증가 추세가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년에 다소 완화됨</a:t>
            </a:r>
          </a:p>
        </p:txBody>
      </p:sp>
      <p:pic>
        <p:nvPicPr>
          <p:cNvPr id="61" name="Picture 6" descr="Check mark free icon">
            <a:extLst>
              <a:ext uri="{FF2B5EF4-FFF2-40B4-BE49-F238E27FC236}">
                <a16:creationId xmlns:a16="http://schemas.microsoft.com/office/drawing/2014/main" id="{50959A73-C81D-4B50-BC29-19415C8F6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484" y="6167220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38D2DF0-5DC9-45F6-BD2F-960A3A532B59}"/>
              </a:ext>
            </a:extLst>
          </p:cNvPr>
          <p:cNvSpPr txBox="1"/>
          <p:nvPr/>
        </p:nvSpPr>
        <p:spPr>
          <a:xfrm>
            <a:off x="6500497" y="6120808"/>
            <a:ext cx="5270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 발생 직후 설날 전자상거래량이 줄지 않았으나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 발생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경과 후에는 코로나 이전과 같은 감소 추세를 회복함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9CB841-9622-45C4-B9AD-45A7FB48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203E2C-536E-4477-803B-4FDF6E359430}"/>
              </a:ext>
            </a:extLst>
          </p:cNvPr>
          <p:cNvSpPr txBox="1"/>
          <p:nvPr/>
        </p:nvSpPr>
        <p:spPr>
          <a:xfrm>
            <a:off x="7751454" y="3641156"/>
            <a:ext cx="3416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&lt;2019.01 ~ 2021.06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월평균 전자상거래 카드이용금액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EB7EAAF-C77C-4B9D-8FD5-A6E5EA6EFF3A}"/>
              </a:ext>
            </a:extLst>
          </p:cNvPr>
          <p:cNvSpPr/>
          <p:nvPr/>
        </p:nvSpPr>
        <p:spPr>
          <a:xfrm>
            <a:off x="6961648" y="5000027"/>
            <a:ext cx="360261" cy="36026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A3082A6-DD47-4752-861D-DC77BC4B2C32}"/>
              </a:ext>
            </a:extLst>
          </p:cNvPr>
          <p:cNvSpPr/>
          <p:nvPr/>
        </p:nvSpPr>
        <p:spPr>
          <a:xfrm>
            <a:off x="8831090" y="4607400"/>
            <a:ext cx="360261" cy="36026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F941F65-41FB-480A-960E-C64A5D02E148}"/>
              </a:ext>
            </a:extLst>
          </p:cNvPr>
          <p:cNvSpPr/>
          <p:nvPr/>
        </p:nvSpPr>
        <p:spPr>
          <a:xfrm>
            <a:off x="10198223" y="4133016"/>
            <a:ext cx="360261" cy="36026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552A40-E711-467F-9BCD-05478FD3C4D5}"/>
              </a:ext>
            </a:extLst>
          </p:cNvPr>
          <p:cNvSpPr txBox="1"/>
          <p:nvPr/>
        </p:nvSpPr>
        <p:spPr>
          <a:xfrm>
            <a:off x="6770522" y="4769462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19</a:t>
            </a:r>
            <a:r>
              <a:rPr lang="ko-KR" altLang="en-US" sz="1200" b="1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설날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6FDC23D-8F99-4DB7-9A8D-C8532EFFDC1C}"/>
              </a:ext>
            </a:extLst>
          </p:cNvPr>
          <p:cNvSpPr txBox="1"/>
          <p:nvPr/>
        </p:nvSpPr>
        <p:spPr>
          <a:xfrm>
            <a:off x="8610600" y="4960199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</a:t>
            </a:r>
            <a:r>
              <a:rPr lang="ko-KR" altLang="en-US" sz="1200" b="1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설날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55A98E5-EB83-4F81-99BA-6F03CBF7816C}"/>
              </a:ext>
            </a:extLst>
          </p:cNvPr>
          <p:cNvSpPr txBox="1"/>
          <p:nvPr/>
        </p:nvSpPr>
        <p:spPr>
          <a:xfrm>
            <a:off x="10040086" y="4468900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21</a:t>
            </a:r>
            <a:r>
              <a:rPr lang="ko-KR" altLang="en-US" sz="1200" b="1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설날</a:t>
            </a:r>
          </a:p>
        </p:txBody>
      </p:sp>
    </p:spTree>
    <p:extLst>
      <p:ext uri="{BB962C8B-B14F-4D97-AF65-F5344CB8AC3E}">
        <p14:creationId xmlns:p14="http://schemas.microsoft.com/office/powerpoint/2010/main" val="115028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7E57F-39DF-40DC-80BC-F64838AC3E69}"/>
              </a:ext>
            </a:extLst>
          </p:cNvPr>
          <p:cNvSpPr/>
          <p:nvPr/>
        </p:nvSpPr>
        <p:spPr>
          <a:xfrm>
            <a:off x="0" y="933446"/>
            <a:ext cx="12192000" cy="285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2279AE-EE8C-4953-BAEB-9A13C89D2F50}"/>
              </a:ext>
            </a:extLst>
          </p:cNvPr>
          <p:cNvSpPr txBox="1"/>
          <p:nvPr/>
        </p:nvSpPr>
        <p:spPr>
          <a:xfrm>
            <a:off x="3845712" y="926613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분석방향성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2C89C3-867D-4018-8F1A-D67CA362A2AE}"/>
              </a:ext>
            </a:extLst>
          </p:cNvPr>
          <p:cNvSpPr txBox="1"/>
          <p:nvPr/>
        </p:nvSpPr>
        <p:spPr>
          <a:xfrm>
            <a:off x="2974441" y="926613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분석배경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95D04D-0590-4A33-B987-DAF31F9A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" t="52441" r="79470"/>
          <a:stretch/>
        </p:blipFill>
        <p:spPr>
          <a:xfrm>
            <a:off x="0" y="405198"/>
            <a:ext cx="2303252" cy="52824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00E660-321D-4459-BF8F-E6DB8557550A}"/>
              </a:ext>
            </a:extLst>
          </p:cNvPr>
          <p:cNvCxnSpPr/>
          <p:nvPr/>
        </p:nvCxnSpPr>
        <p:spPr>
          <a:xfrm>
            <a:off x="0" y="1219094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5D22BD-AB57-46CB-A233-19F74D232196}"/>
              </a:ext>
            </a:extLst>
          </p:cNvPr>
          <p:cNvSpPr txBox="1"/>
          <p:nvPr/>
        </p:nvSpPr>
        <p:spPr>
          <a:xfrm>
            <a:off x="3488950" y="48991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D3E41-6651-474C-A784-43807B62BC20}"/>
              </a:ext>
            </a:extLst>
          </p:cNvPr>
          <p:cNvSpPr txBox="1"/>
          <p:nvPr/>
        </p:nvSpPr>
        <p:spPr>
          <a:xfrm>
            <a:off x="5056545" y="489910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 재정의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5A0E99-1BF1-4CCC-AA09-AC312E275005}"/>
              </a:ext>
            </a:extLst>
          </p:cNvPr>
          <p:cNvSpPr txBox="1"/>
          <p:nvPr/>
        </p:nvSpPr>
        <p:spPr>
          <a:xfrm>
            <a:off x="7876085" y="477051"/>
            <a:ext cx="1702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매출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AE778-AA50-4575-BAA6-F99B410AE6D6}"/>
              </a:ext>
            </a:extLst>
          </p:cNvPr>
          <p:cNvSpPr txBox="1"/>
          <p:nvPr/>
        </p:nvSpPr>
        <p:spPr>
          <a:xfrm>
            <a:off x="10132619" y="469267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D9BE50D-0FCA-4B65-A745-47B062B6A9DE}"/>
              </a:ext>
            </a:extLst>
          </p:cNvPr>
          <p:cNvCxnSpPr>
            <a:cxnSpLocks/>
          </p:cNvCxnSpPr>
          <p:nvPr/>
        </p:nvCxnSpPr>
        <p:spPr>
          <a:xfrm>
            <a:off x="3859620" y="971368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34C153A-DB1D-49BD-AC18-E68513442A2A}"/>
              </a:ext>
            </a:extLst>
          </p:cNvPr>
          <p:cNvCxnSpPr>
            <a:cxnSpLocks/>
          </p:cNvCxnSpPr>
          <p:nvPr/>
        </p:nvCxnSpPr>
        <p:spPr>
          <a:xfrm>
            <a:off x="2974441" y="971368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60EDBA-B645-43DC-B0EB-87F7C62237BF}"/>
              </a:ext>
            </a:extLst>
          </p:cNvPr>
          <p:cNvCxnSpPr>
            <a:cxnSpLocks/>
          </p:cNvCxnSpPr>
          <p:nvPr/>
        </p:nvCxnSpPr>
        <p:spPr>
          <a:xfrm>
            <a:off x="4849397" y="971368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DE53B6E-8E34-45AD-A780-BCAE5B040587}"/>
              </a:ext>
            </a:extLst>
          </p:cNvPr>
          <p:cNvCxnSpPr>
            <a:cxnSpLocks/>
          </p:cNvCxnSpPr>
          <p:nvPr/>
        </p:nvCxnSpPr>
        <p:spPr>
          <a:xfrm>
            <a:off x="3859620" y="1219094"/>
            <a:ext cx="989777" cy="0"/>
          </a:xfrm>
          <a:prstGeom prst="line">
            <a:avLst/>
          </a:prstGeom>
          <a:ln w="38100">
            <a:solidFill>
              <a:srgbClr val="85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614646-0C92-4F57-A948-9D9A5F30C9A3}"/>
              </a:ext>
            </a:extLst>
          </p:cNvPr>
          <p:cNvGrpSpPr/>
          <p:nvPr/>
        </p:nvGrpSpPr>
        <p:grpSpPr>
          <a:xfrm>
            <a:off x="1" y="0"/>
            <a:ext cx="12191998" cy="391458"/>
            <a:chOff x="1" y="0"/>
            <a:chExt cx="12191998" cy="39145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1A349A-69F9-4D4F-86C1-BA3828C68533}"/>
                </a:ext>
              </a:extLst>
            </p:cNvPr>
            <p:cNvSpPr/>
            <p:nvPr/>
          </p:nvSpPr>
          <p:spPr>
            <a:xfrm>
              <a:off x="1731297" y="0"/>
              <a:ext cx="10460702" cy="391458"/>
            </a:xfrm>
            <a:prstGeom prst="rect">
              <a:avLst/>
            </a:prstGeom>
            <a:solidFill>
              <a:srgbClr val="378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B873B8-EEF4-49D0-B96E-3FC395158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5" r="84010" b="62071"/>
            <a:stretch/>
          </p:blipFill>
          <p:spPr>
            <a:xfrm>
              <a:off x="1" y="0"/>
              <a:ext cx="1949570" cy="39145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EABB273-5A5D-4FEB-B815-921487209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85" t="4232" r="23146" b="65286"/>
            <a:stretch/>
          </p:blipFill>
          <p:spPr>
            <a:xfrm>
              <a:off x="8249994" y="34504"/>
              <a:ext cx="3873261" cy="33855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EC82CF5-7791-49A0-A858-84F8410F5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929" t="4231" r="63349" b="65287"/>
            <a:stretch/>
          </p:blipFill>
          <p:spPr>
            <a:xfrm>
              <a:off x="3272541" y="34504"/>
              <a:ext cx="2648309" cy="338554"/>
            </a:xfrm>
            <a:prstGeom prst="rect">
              <a:avLst/>
            </a:prstGeom>
          </p:spPr>
        </p:pic>
      </p:grpSp>
      <p:sp>
        <p:nvSpPr>
          <p:cNvPr id="29" name="사각형: 위쪽 모서리의 한쪽은 둥글고 다른 한쪽은 잘림 28">
            <a:extLst>
              <a:ext uri="{FF2B5EF4-FFF2-40B4-BE49-F238E27FC236}">
                <a16:creationId xmlns:a16="http://schemas.microsoft.com/office/drawing/2014/main" id="{D5BEDB1B-DC79-4B5D-A511-52BBB21E3433}"/>
              </a:ext>
            </a:extLst>
          </p:cNvPr>
          <p:cNvSpPr/>
          <p:nvPr/>
        </p:nvSpPr>
        <p:spPr>
          <a:xfrm>
            <a:off x="339834" y="1536778"/>
            <a:ext cx="1391463" cy="400110"/>
          </a:xfrm>
          <a:prstGeom prst="snipRoundRect">
            <a:avLst/>
          </a:prstGeom>
          <a:solidFill>
            <a:srgbClr val="047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분석로드맵</a:t>
            </a:r>
            <a:endParaRPr lang="ko-KR" altLang="en-US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68698-15BD-43D8-80E8-CA9DD1DE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84AA25-9D6B-4A26-9EAE-FDDE8B5E944B}"/>
              </a:ext>
            </a:extLst>
          </p:cNvPr>
          <p:cNvSpPr/>
          <p:nvPr/>
        </p:nvSpPr>
        <p:spPr>
          <a:xfrm>
            <a:off x="785192" y="3000234"/>
            <a:ext cx="2703758" cy="1126996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 재정의</a:t>
            </a:r>
            <a:endParaRPr lang="en-US" altLang="ko-KR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A898C7-12C4-4BD1-9E11-B138A96AC3C0}"/>
              </a:ext>
            </a:extLst>
          </p:cNvPr>
          <p:cNvSpPr/>
          <p:nvPr/>
        </p:nvSpPr>
        <p:spPr>
          <a:xfrm>
            <a:off x="8045909" y="3000234"/>
            <a:ext cx="3097781" cy="1126996"/>
          </a:xfrm>
          <a:prstGeom prst="rect">
            <a:avLst/>
          </a:prstGeom>
          <a:noFill/>
          <a:ln w="28575">
            <a:solidFill>
              <a:srgbClr val="D97A0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동별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업종별 </a:t>
            </a:r>
            <a:r>
              <a:rPr lang="en-US" alt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</a:t>
            </a:r>
            <a:r>
              <a:rPr lang="en-US" alt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21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 </a:t>
            </a:r>
            <a:endParaRPr lang="en-US" altLang="ko-KR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매출변화율 군집분석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9EDF02B-7179-4E24-87A4-9682C77B111F}"/>
              </a:ext>
            </a:extLst>
          </p:cNvPr>
          <p:cNvSpPr/>
          <p:nvPr/>
        </p:nvSpPr>
        <p:spPr>
          <a:xfrm>
            <a:off x="678201" y="4879636"/>
            <a:ext cx="2810749" cy="1126996"/>
          </a:xfrm>
          <a:prstGeom prst="rect">
            <a:avLst/>
          </a:prstGeom>
          <a:noFill/>
          <a:ln w="28575">
            <a:solidFill>
              <a:srgbClr val="7AB3B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업종별 매출에 영향 미치는 </a:t>
            </a:r>
            <a:r>
              <a:rPr lang="ko-KR" altLang="en-US" sz="2000" dirty="0">
                <a:solidFill>
                  <a:srgbClr val="0477B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요인 분석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및 </a:t>
            </a:r>
            <a:r>
              <a:rPr lang="ko-KR" altLang="en-US" sz="2000" dirty="0">
                <a:solidFill>
                  <a:srgbClr val="0477B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예측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40ADB81-3627-4455-8757-4472C4397B6B}"/>
              </a:ext>
            </a:extLst>
          </p:cNvPr>
          <p:cNvSpPr/>
          <p:nvPr/>
        </p:nvSpPr>
        <p:spPr>
          <a:xfrm>
            <a:off x="8029552" y="4879636"/>
            <a:ext cx="3097781" cy="1126996"/>
          </a:xfrm>
          <a:prstGeom prst="rect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군집별</a:t>
            </a:r>
            <a:endParaRPr lang="en-US" altLang="ko-KR" sz="2000" dirty="0">
              <a:solidFill>
                <a:srgbClr val="C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다중회귀분석</a:t>
            </a:r>
            <a:r>
              <a:rPr lang="en-US" alt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</a:p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일반화가법모형</a:t>
            </a:r>
            <a:endParaRPr lang="ko-KR" altLang="en-US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D7F1172-D2A2-478E-B226-53351BC27A60}"/>
              </a:ext>
            </a:extLst>
          </p:cNvPr>
          <p:cNvSpPr/>
          <p:nvPr/>
        </p:nvSpPr>
        <p:spPr>
          <a:xfrm>
            <a:off x="1274341" y="2185184"/>
            <a:ext cx="1618468" cy="566754"/>
          </a:xfrm>
          <a:prstGeom prst="roundRect">
            <a:avLst/>
          </a:prstGeom>
          <a:solidFill>
            <a:srgbClr val="7AB3B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WHAT</a:t>
            </a:r>
            <a:endParaRPr lang="ko-KR" altLang="en-US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C6688FE-73C8-4214-856B-F031202A2D49}"/>
              </a:ext>
            </a:extLst>
          </p:cNvPr>
          <p:cNvSpPr/>
          <p:nvPr/>
        </p:nvSpPr>
        <p:spPr>
          <a:xfrm>
            <a:off x="8652008" y="2185184"/>
            <a:ext cx="1618468" cy="566754"/>
          </a:xfrm>
          <a:prstGeom prst="roundRect">
            <a:avLst/>
          </a:prstGeom>
          <a:solidFill>
            <a:srgbClr val="D97A0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HOW</a:t>
            </a:r>
            <a:endParaRPr lang="ko-KR" altLang="en-US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A1BE01-1389-4345-8713-04AA3BFAE457}"/>
              </a:ext>
            </a:extLst>
          </p:cNvPr>
          <p:cNvSpPr/>
          <p:nvPr/>
        </p:nvSpPr>
        <p:spPr>
          <a:xfrm>
            <a:off x="3988245" y="3000234"/>
            <a:ext cx="3420512" cy="112699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19 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발생 전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직후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1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경과 후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동별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업종별 매출 양상 달라졌을 것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CB08702-2E8A-4608-A19A-D12934B8A284}"/>
              </a:ext>
            </a:extLst>
          </p:cNvPr>
          <p:cNvSpPr/>
          <p:nvPr/>
        </p:nvSpPr>
        <p:spPr>
          <a:xfrm>
            <a:off x="4824430" y="2185184"/>
            <a:ext cx="1618468" cy="566754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WHY</a:t>
            </a:r>
            <a:endParaRPr lang="ko-KR" altLang="en-US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E99F00-ABF5-4CB3-9B50-1AA6182680EF}"/>
              </a:ext>
            </a:extLst>
          </p:cNvPr>
          <p:cNvSpPr/>
          <p:nvPr/>
        </p:nvSpPr>
        <p:spPr>
          <a:xfrm>
            <a:off x="3988245" y="4879636"/>
            <a:ext cx="3420512" cy="112699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소상공인은 본인 업종의 매출에 영향을 </a:t>
            </a:r>
            <a:endParaRPr lang="en-US" altLang="ko-KR" sz="1600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미치는 요인을 알고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향후 매출을 예측하고 싶을 것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8C695A-D0ED-4BB1-944F-AE66DCF09CFE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3488950" y="3563732"/>
            <a:ext cx="499295" cy="0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96FBB84-4CDC-4D70-A346-2A7B41AD0FF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3488950" y="5443134"/>
            <a:ext cx="499295" cy="0"/>
          </a:xfrm>
          <a:prstGeom prst="line">
            <a:avLst/>
          </a:prstGeom>
          <a:ln w="28575">
            <a:solidFill>
              <a:srgbClr val="7AB3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52ABD98-39C8-4A14-81AA-F2DD7DD2F096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>
            <a:off x="7408757" y="3563732"/>
            <a:ext cx="637152" cy="0"/>
          </a:xfrm>
          <a:prstGeom prst="line">
            <a:avLst/>
          </a:prstGeom>
          <a:ln w="28575">
            <a:solidFill>
              <a:srgbClr val="D97A0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759C414-4299-4733-93EB-709419E2C5F7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7408757" y="5443134"/>
            <a:ext cx="620795" cy="0"/>
          </a:xfrm>
          <a:prstGeom prst="line">
            <a:avLst/>
          </a:prstGeom>
          <a:ln w="28575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56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3154D30C-8802-4272-96DF-ECFA1102B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" b="4305"/>
          <a:stretch/>
        </p:blipFill>
        <p:spPr>
          <a:xfrm>
            <a:off x="9906734" y="3825259"/>
            <a:ext cx="2163221" cy="1437905"/>
          </a:xfrm>
          <a:prstGeom prst="rect">
            <a:avLst/>
          </a:prstGeom>
          <a:ln w="38100">
            <a:solidFill>
              <a:srgbClr val="7AB3BF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7E57F-39DF-40DC-80BC-F64838AC3E69}"/>
              </a:ext>
            </a:extLst>
          </p:cNvPr>
          <p:cNvSpPr/>
          <p:nvPr/>
        </p:nvSpPr>
        <p:spPr>
          <a:xfrm>
            <a:off x="0" y="933446"/>
            <a:ext cx="12192000" cy="285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95D04D-0590-4A33-B987-DAF31F9A1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8" t="52441" r="79470"/>
          <a:stretch/>
        </p:blipFill>
        <p:spPr>
          <a:xfrm>
            <a:off x="0" y="405198"/>
            <a:ext cx="2303252" cy="52824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00E660-321D-4459-BF8F-E6DB8557550A}"/>
              </a:ext>
            </a:extLst>
          </p:cNvPr>
          <p:cNvCxnSpPr/>
          <p:nvPr/>
        </p:nvCxnSpPr>
        <p:spPr>
          <a:xfrm>
            <a:off x="0" y="1219094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5D22BD-AB57-46CB-A233-19F74D232196}"/>
              </a:ext>
            </a:extLst>
          </p:cNvPr>
          <p:cNvSpPr txBox="1"/>
          <p:nvPr/>
        </p:nvSpPr>
        <p:spPr>
          <a:xfrm>
            <a:off x="3488950" y="48991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D3E41-6651-474C-A784-43807B62BC20}"/>
              </a:ext>
            </a:extLst>
          </p:cNvPr>
          <p:cNvSpPr txBox="1"/>
          <p:nvPr/>
        </p:nvSpPr>
        <p:spPr>
          <a:xfrm>
            <a:off x="5056545" y="489910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 재정의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5A0E99-1BF1-4CCC-AA09-AC312E275005}"/>
              </a:ext>
            </a:extLst>
          </p:cNvPr>
          <p:cNvSpPr txBox="1"/>
          <p:nvPr/>
        </p:nvSpPr>
        <p:spPr>
          <a:xfrm>
            <a:off x="7876085" y="477051"/>
            <a:ext cx="1702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매출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AE778-AA50-4575-BAA6-F99B410AE6D6}"/>
              </a:ext>
            </a:extLst>
          </p:cNvPr>
          <p:cNvSpPr txBox="1"/>
          <p:nvPr/>
        </p:nvSpPr>
        <p:spPr>
          <a:xfrm>
            <a:off x="10132619" y="469267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614646-0C92-4F57-A948-9D9A5F30C9A3}"/>
              </a:ext>
            </a:extLst>
          </p:cNvPr>
          <p:cNvGrpSpPr/>
          <p:nvPr/>
        </p:nvGrpSpPr>
        <p:grpSpPr>
          <a:xfrm>
            <a:off x="1" y="0"/>
            <a:ext cx="12191998" cy="391458"/>
            <a:chOff x="1" y="0"/>
            <a:chExt cx="12191998" cy="39145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1A349A-69F9-4D4F-86C1-BA3828C68533}"/>
                </a:ext>
              </a:extLst>
            </p:cNvPr>
            <p:cNvSpPr/>
            <p:nvPr/>
          </p:nvSpPr>
          <p:spPr>
            <a:xfrm>
              <a:off x="1731297" y="0"/>
              <a:ext cx="10460702" cy="391458"/>
            </a:xfrm>
            <a:prstGeom prst="rect">
              <a:avLst/>
            </a:prstGeom>
            <a:solidFill>
              <a:srgbClr val="378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B873B8-EEF4-49D0-B96E-3FC395158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85" r="84010" b="62071"/>
            <a:stretch/>
          </p:blipFill>
          <p:spPr>
            <a:xfrm>
              <a:off x="1" y="0"/>
              <a:ext cx="1949570" cy="39145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EABB273-5A5D-4FEB-B815-921487209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85" t="4232" r="23146" b="65286"/>
            <a:stretch/>
          </p:blipFill>
          <p:spPr>
            <a:xfrm>
              <a:off x="8249994" y="34504"/>
              <a:ext cx="3873261" cy="33855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EC82CF5-7791-49A0-A858-84F8410F5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929" t="4231" r="63349" b="65287"/>
            <a:stretch/>
          </p:blipFill>
          <p:spPr>
            <a:xfrm>
              <a:off x="3272541" y="34504"/>
              <a:ext cx="2648309" cy="338554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2A29E8B-B64F-4771-9C47-462DB9805542}"/>
              </a:ext>
            </a:extLst>
          </p:cNvPr>
          <p:cNvSpPr txBox="1"/>
          <p:nvPr/>
        </p:nvSpPr>
        <p:spPr>
          <a:xfrm>
            <a:off x="666550" y="1977298"/>
            <a:ext cx="1192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가설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19 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발생 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(19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상반기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발생 직후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상반기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), 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발생 후 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경과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상반기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시기에 따라 </a:t>
            </a:r>
            <a:r>
              <a:rPr lang="ko-KR" altLang="en-US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 별로 매출 양상이 다를 것</a:t>
            </a:r>
            <a:endParaRPr lang="ko-KR" altLang="en-US" sz="1800" dirty="0">
              <a:solidFill>
                <a:schemeClr val="accent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4" name="사각형: 위쪽 모서리의 한쪽은 둥글고 다른 한쪽은 잘림 43">
            <a:extLst>
              <a:ext uri="{FF2B5EF4-FFF2-40B4-BE49-F238E27FC236}">
                <a16:creationId xmlns:a16="http://schemas.microsoft.com/office/drawing/2014/main" id="{92BA1BCB-3E51-4C5C-A69D-8F8E30A40A8F}"/>
              </a:ext>
            </a:extLst>
          </p:cNvPr>
          <p:cNvSpPr/>
          <p:nvPr/>
        </p:nvSpPr>
        <p:spPr>
          <a:xfrm>
            <a:off x="339834" y="1462890"/>
            <a:ext cx="2468021" cy="400110"/>
          </a:xfrm>
          <a:prstGeom prst="snipRoundRect">
            <a:avLst/>
          </a:prstGeom>
          <a:solidFill>
            <a:srgbClr val="047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 재정의 의도</a:t>
            </a:r>
          </a:p>
        </p:txBody>
      </p:sp>
      <p:sp>
        <p:nvSpPr>
          <p:cNvPr id="46" name="사각형: 위쪽 모서리의 한쪽은 둥글고 다른 한쪽은 잘림 45">
            <a:extLst>
              <a:ext uri="{FF2B5EF4-FFF2-40B4-BE49-F238E27FC236}">
                <a16:creationId xmlns:a16="http://schemas.microsoft.com/office/drawing/2014/main" id="{EEDE1627-A549-4365-AC7D-6F2B027B9CEB}"/>
              </a:ext>
            </a:extLst>
          </p:cNvPr>
          <p:cNvSpPr/>
          <p:nvPr/>
        </p:nvSpPr>
        <p:spPr>
          <a:xfrm>
            <a:off x="339835" y="2822953"/>
            <a:ext cx="1963418" cy="400110"/>
          </a:xfrm>
          <a:prstGeom prst="snipRoundRect">
            <a:avLst/>
          </a:prstGeom>
          <a:solidFill>
            <a:srgbClr val="047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분석할 업종 선정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8E3B88-D8BA-445E-A07A-22A81EA3E0A8}"/>
              </a:ext>
            </a:extLst>
          </p:cNvPr>
          <p:cNvSpPr txBox="1"/>
          <p:nvPr/>
        </p:nvSpPr>
        <p:spPr>
          <a:xfrm>
            <a:off x="4743946" y="3411631"/>
            <a:ext cx="288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1) 10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업종의 매출 상관관계 확인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7A77827-56E7-46F0-B7F6-323FF4B813B7}"/>
              </a:ext>
            </a:extLst>
          </p:cNvPr>
          <p:cNvSpPr txBox="1"/>
          <p:nvPr/>
        </p:nvSpPr>
        <p:spPr>
          <a:xfrm>
            <a:off x="6607340" y="951190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클러스터링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80B1B2-47BC-4B10-BA14-D420FC960BD4}"/>
              </a:ext>
            </a:extLst>
          </p:cNvPr>
          <p:cNvSpPr txBox="1"/>
          <p:nvPr/>
        </p:nvSpPr>
        <p:spPr>
          <a:xfrm>
            <a:off x="4981799" y="951191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데이터탐색및전처리</a:t>
            </a:r>
            <a:endParaRPr lang="ko-KR" altLang="en-US" sz="1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2EEBF55-0271-4BCB-A5FE-512012E40986}"/>
              </a:ext>
            </a:extLst>
          </p:cNvPr>
          <p:cNvCxnSpPr>
            <a:cxnSpLocks/>
          </p:cNvCxnSpPr>
          <p:nvPr/>
        </p:nvCxnSpPr>
        <p:spPr>
          <a:xfrm>
            <a:off x="6647833" y="995946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C97D15A-4211-475F-9B68-2EE5878A1D10}"/>
              </a:ext>
            </a:extLst>
          </p:cNvPr>
          <p:cNvCxnSpPr>
            <a:cxnSpLocks/>
          </p:cNvCxnSpPr>
          <p:nvPr/>
        </p:nvCxnSpPr>
        <p:spPr>
          <a:xfrm>
            <a:off x="5008920" y="995946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05BBEBC-1997-489C-B62F-4968B1A1C4E9}"/>
              </a:ext>
            </a:extLst>
          </p:cNvPr>
          <p:cNvCxnSpPr>
            <a:cxnSpLocks/>
          </p:cNvCxnSpPr>
          <p:nvPr/>
        </p:nvCxnSpPr>
        <p:spPr>
          <a:xfrm>
            <a:off x="7629635" y="995946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F646870-55B9-46DF-93A9-9702593D8D9F}"/>
              </a:ext>
            </a:extLst>
          </p:cNvPr>
          <p:cNvCxnSpPr>
            <a:cxnSpLocks/>
          </p:cNvCxnSpPr>
          <p:nvPr/>
        </p:nvCxnSpPr>
        <p:spPr>
          <a:xfrm>
            <a:off x="5036913" y="1229144"/>
            <a:ext cx="1610920" cy="0"/>
          </a:xfrm>
          <a:prstGeom prst="line">
            <a:avLst/>
          </a:prstGeom>
          <a:ln w="38100">
            <a:solidFill>
              <a:srgbClr val="85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59C48C-4800-4D56-BF16-DCD557C8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63" name="Picture 4" descr="Idea free icon">
            <a:extLst>
              <a:ext uri="{FF2B5EF4-FFF2-40B4-BE49-F238E27FC236}">
                <a16:creationId xmlns:a16="http://schemas.microsoft.com/office/drawing/2014/main" id="{67BE95E3-FB21-4368-AECC-210F19867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76" y="1897218"/>
            <a:ext cx="430594" cy="4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C0E4DD1B-6353-45B7-A670-18F8E6285EF5}"/>
              </a:ext>
            </a:extLst>
          </p:cNvPr>
          <p:cNvSpPr/>
          <p:nvPr/>
        </p:nvSpPr>
        <p:spPr>
          <a:xfrm>
            <a:off x="932246" y="2355002"/>
            <a:ext cx="438759" cy="338554"/>
          </a:xfrm>
          <a:prstGeom prst="rightArrow">
            <a:avLst/>
          </a:prstGeom>
          <a:solidFill>
            <a:srgbClr val="D9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B4AF51-F182-4384-AFCD-F0BBDFFE5368}"/>
              </a:ext>
            </a:extLst>
          </p:cNvPr>
          <p:cNvSpPr txBox="1"/>
          <p:nvPr/>
        </p:nvSpPr>
        <p:spPr>
          <a:xfrm>
            <a:off x="1371006" y="2373518"/>
            <a:ext cx="487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매출 양상이 비슷한 동을 묶어 새로운 상권으로 재정의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1800" dirty="0">
              <a:solidFill>
                <a:schemeClr val="accent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131EB9-3651-4123-9BF8-6E531A317644}"/>
              </a:ext>
            </a:extLst>
          </p:cNvPr>
          <p:cNvSpPr txBox="1"/>
          <p:nvPr/>
        </p:nvSpPr>
        <p:spPr>
          <a:xfrm>
            <a:off x="339834" y="3277905"/>
            <a:ext cx="254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대분류 기준 </a:t>
            </a:r>
            <a:r>
              <a:rPr lang="ko-KR" altLang="en-US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외식업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선정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A319CA-EED2-4269-A4D1-D46DA39AB84E}"/>
              </a:ext>
            </a:extLst>
          </p:cNvPr>
          <p:cNvSpPr txBox="1"/>
          <p:nvPr/>
        </p:nvSpPr>
        <p:spPr>
          <a:xfrm>
            <a:off x="4620388" y="3075937"/>
            <a:ext cx="357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소분류 기준 </a:t>
            </a:r>
            <a:r>
              <a:rPr lang="ko-KR" altLang="en-US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외식업 내 </a:t>
            </a:r>
            <a:r>
              <a:rPr lang="en-US" altLang="ko-KR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</a:t>
            </a:r>
            <a:r>
              <a:rPr lang="ko-KR" altLang="en-US" dirty="0">
                <a:solidFill>
                  <a:srgbClr val="C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가지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선정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C425709-688A-453C-8BFF-3C7A482EDF86}"/>
              </a:ext>
            </a:extLst>
          </p:cNvPr>
          <p:cNvCxnSpPr>
            <a:cxnSpLocks/>
          </p:cNvCxnSpPr>
          <p:nvPr/>
        </p:nvCxnSpPr>
        <p:spPr>
          <a:xfrm>
            <a:off x="4620388" y="3453559"/>
            <a:ext cx="0" cy="2828232"/>
          </a:xfrm>
          <a:prstGeom prst="line">
            <a:avLst/>
          </a:prstGeom>
          <a:ln w="57150">
            <a:solidFill>
              <a:srgbClr val="0477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차트 69">
            <a:extLst>
              <a:ext uri="{FF2B5EF4-FFF2-40B4-BE49-F238E27FC236}">
                <a16:creationId xmlns:a16="http://schemas.microsoft.com/office/drawing/2014/main" id="{00000000-0008-0000-0000-00000B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7992148"/>
              </p:ext>
            </p:extLst>
          </p:nvPr>
        </p:nvGraphicFramePr>
        <p:xfrm>
          <a:off x="25447" y="3620900"/>
          <a:ext cx="2025785" cy="2139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1" name="차트 70">
            <a:extLst>
              <a:ext uri="{FF2B5EF4-FFF2-40B4-BE49-F238E27FC236}">
                <a16:creationId xmlns:a16="http://schemas.microsoft.com/office/drawing/2014/main" id="{00000000-0008-0000-0000-00000C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0465811"/>
              </p:ext>
            </p:extLst>
          </p:nvPr>
        </p:nvGraphicFramePr>
        <p:xfrm>
          <a:off x="1870058" y="3779281"/>
          <a:ext cx="2636913" cy="2289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50C617D1-0E2F-4891-8366-96C6FFD4DA4B}"/>
              </a:ext>
            </a:extLst>
          </p:cNvPr>
          <p:cNvSpPr txBox="1"/>
          <p:nvPr/>
        </p:nvSpPr>
        <p:spPr>
          <a:xfrm>
            <a:off x="828276" y="5738690"/>
            <a:ext cx="3647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기간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최근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(2020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분기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~ 2021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분기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sz="1400" dirty="0">
              <a:solidFill>
                <a:schemeClr val="accent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AE7ED437-06CE-4671-A39C-1D5F7D5D9139}"/>
              </a:ext>
            </a:extLst>
          </p:cNvPr>
          <p:cNvSpPr/>
          <p:nvPr/>
        </p:nvSpPr>
        <p:spPr>
          <a:xfrm>
            <a:off x="2463327" y="6217973"/>
            <a:ext cx="438759" cy="338554"/>
          </a:xfrm>
          <a:prstGeom prst="rightArrow">
            <a:avLst/>
          </a:prstGeom>
          <a:solidFill>
            <a:srgbClr val="D9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E276712-DD85-474A-B6C4-4A2CC1AEB728}"/>
              </a:ext>
            </a:extLst>
          </p:cNvPr>
          <p:cNvSpPr txBox="1"/>
          <p:nvPr/>
        </p:nvSpPr>
        <p:spPr>
          <a:xfrm>
            <a:off x="461273" y="6209613"/>
            <a:ext cx="2114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개폐업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비율이 가장 많음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86D97B1-202C-45D9-994C-689AD769DAE1}"/>
              </a:ext>
            </a:extLst>
          </p:cNvPr>
          <p:cNvSpPr txBox="1"/>
          <p:nvPr/>
        </p:nvSpPr>
        <p:spPr>
          <a:xfrm>
            <a:off x="2861061" y="6217973"/>
            <a:ext cx="1719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불안정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 필요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76" name="Picture 6" descr="Check mark free icon">
            <a:extLst>
              <a:ext uri="{FF2B5EF4-FFF2-40B4-BE49-F238E27FC236}">
                <a16:creationId xmlns:a16="http://schemas.microsoft.com/office/drawing/2014/main" id="{AE8974EA-D958-42D4-A519-69198976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08" y="6264262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B192AB-AB00-4EC6-9D62-B6DBD563A49C}"/>
              </a:ext>
            </a:extLst>
          </p:cNvPr>
          <p:cNvGrpSpPr/>
          <p:nvPr/>
        </p:nvGrpSpPr>
        <p:grpSpPr>
          <a:xfrm>
            <a:off x="4668018" y="3799252"/>
            <a:ext cx="2913986" cy="3024244"/>
            <a:chOff x="4663317" y="3619153"/>
            <a:chExt cx="2913986" cy="302424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07AB07-C351-4F50-9378-920B5DD33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3317" y="3619153"/>
              <a:ext cx="2913986" cy="3024244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41507A9-D0CC-4CFC-8C31-6BF1D7402AA1}"/>
                </a:ext>
              </a:extLst>
            </p:cNvPr>
            <p:cNvSpPr/>
            <p:nvPr/>
          </p:nvSpPr>
          <p:spPr>
            <a:xfrm>
              <a:off x="6382806" y="5263747"/>
              <a:ext cx="246273" cy="24627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26E6E136-52E8-44A2-8714-D5C374277722}"/>
                </a:ext>
              </a:extLst>
            </p:cNvPr>
            <p:cNvSpPr/>
            <p:nvPr/>
          </p:nvSpPr>
          <p:spPr>
            <a:xfrm>
              <a:off x="6381972" y="5526601"/>
              <a:ext cx="246273" cy="24627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97BA61BA-7FE0-4239-A5F0-F59625924A76}"/>
                </a:ext>
              </a:extLst>
            </p:cNvPr>
            <p:cNvSpPr/>
            <p:nvPr/>
          </p:nvSpPr>
          <p:spPr>
            <a:xfrm>
              <a:off x="6381972" y="5825035"/>
              <a:ext cx="246273" cy="24627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A2BAB41-B615-4726-A436-E80E6B531C07}"/>
                </a:ext>
              </a:extLst>
            </p:cNvPr>
            <p:cNvSpPr/>
            <p:nvPr/>
          </p:nvSpPr>
          <p:spPr>
            <a:xfrm>
              <a:off x="6681542" y="5526601"/>
              <a:ext cx="246273" cy="24627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DE3172E-FF07-4FF2-8D37-9530642C6E38}"/>
                </a:ext>
              </a:extLst>
            </p:cNvPr>
            <p:cNvSpPr/>
            <p:nvPr/>
          </p:nvSpPr>
          <p:spPr>
            <a:xfrm>
              <a:off x="6681542" y="5825035"/>
              <a:ext cx="246273" cy="24627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DF420A4F-71B2-4B52-9DB4-0DFFD7D65379}"/>
                </a:ext>
              </a:extLst>
            </p:cNvPr>
            <p:cNvSpPr/>
            <p:nvPr/>
          </p:nvSpPr>
          <p:spPr>
            <a:xfrm>
              <a:off x="6966903" y="5825035"/>
              <a:ext cx="246273" cy="24627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DEE0204A-228B-4A6D-85B7-0A193993BAC1}"/>
                </a:ext>
              </a:extLst>
            </p:cNvPr>
            <p:cNvSpPr/>
            <p:nvPr/>
          </p:nvSpPr>
          <p:spPr>
            <a:xfrm>
              <a:off x="7213176" y="6118772"/>
              <a:ext cx="246273" cy="24627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190A1A2-18B9-4159-A295-9DBA538B2C8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92" b="3639"/>
          <a:stretch/>
        </p:blipFill>
        <p:spPr>
          <a:xfrm>
            <a:off x="7818979" y="3825259"/>
            <a:ext cx="2163221" cy="1450319"/>
          </a:xfrm>
          <a:prstGeom prst="rect">
            <a:avLst/>
          </a:prstGeom>
          <a:ln w="38100">
            <a:solidFill>
              <a:srgbClr val="7AB3BF"/>
            </a:solidFill>
          </a:ln>
        </p:spPr>
      </p:pic>
      <p:pic>
        <p:nvPicPr>
          <p:cNvPr id="84" name="Picture 6" descr="Check mark free icon">
            <a:extLst>
              <a:ext uri="{FF2B5EF4-FFF2-40B4-BE49-F238E27FC236}">
                <a16:creationId xmlns:a16="http://schemas.microsoft.com/office/drawing/2014/main" id="{57D988DE-D5D2-499D-AE35-37FD07A1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018" y="5355962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5A7F39E-7D09-471B-84D9-6E58064EA3EB}"/>
              </a:ext>
            </a:extLst>
          </p:cNvPr>
          <p:cNvSpPr txBox="1"/>
          <p:nvPr/>
        </p:nvSpPr>
        <p:spPr>
          <a:xfrm>
            <a:off x="7753190" y="3411631"/>
            <a:ext cx="3732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2)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매출 추이가 비슷한 업종들은 하나로 통합</a:t>
            </a:r>
          </a:p>
        </p:txBody>
      </p:sp>
      <p:pic>
        <p:nvPicPr>
          <p:cNvPr id="86" name="Picture 6" descr="Check mark free icon">
            <a:extLst>
              <a:ext uri="{FF2B5EF4-FFF2-40B4-BE49-F238E27FC236}">
                <a16:creationId xmlns:a16="http://schemas.microsoft.com/office/drawing/2014/main" id="{282ED0F4-5FC8-42AE-8AAD-390F192BF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412" y="5706700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3DC51855-DA77-4ADC-B334-600490C80ED8}"/>
              </a:ext>
            </a:extLst>
          </p:cNvPr>
          <p:cNvSpPr txBox="1"/>
          <p:nvPr/>
        </p:nvSpPr>
        <p:spPr>
          <a:xfrm>
            <a:off x="8193370" y="5308133"/>
            <a:ext cx="3732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일식음식점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커피</a:t>
            </a:r>
            <a:r>
              <a:rPr lang="ko-KR" altLang="en-US" sz="1600" dirty="0" err="1">
                <a:latin typeface="Arial" panose="020B0604020202020204" pitchFamily="34" charset="0"/>
                <a:ea typeface="배달의민족 한나체 Air" panose="020B0600000101010101" pitchFamily="50" charset="-127"/>
                <a:cs typeface="Arial" panose="020B0604020202020204" pitchFamily="34" charset="0"/>
              </a:rPr>
              <a:t>∙음료</a:t>
            </a:r>
            <a:r>
              <a:rPr lang="en-US" altLang="ko-KR" sz="1600" dirty="0">
                <a:latin typeface="Arial" panose="020B0604020202020204" pitchFamily="34" charset="0"/>
                <a:ea typeface="배달의민족 한나체 Air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b="1" dirty="0">
                <a:solidFill>
                  <a:srgbClr val="0477BF"/>
                </a:solidFill>
                <a:latin typeface="Arial" panose="020B0604020202020204" pitchFamily="34" charset="0"/>
                <a:ea typeface="배달의민족 한나체 Air" panose="020B0600000101010101" pitchFamily="50" charset="-127"/>
                <a:cs typeface="Arial" panose="020B0604020202020204" pitchFamily="34" charset="0"/>
              </a:rPr>
              <a:t>양식음식점</a:t>
            </a:r>
            <a:r>
              <a:rPr lang="en-US" altLang="ko-KR" sz="1600" b="1" dirty="0">
                <a:solidFill>
                  <a:srgbClr val="0477BF"/>
                </a:solidFill>
                <a:latin typeface="Arial" panose="020B0604020202020204" pitchFamily="34" charset="0"/>
                <a:ea typeface="배달의민족 한나체 Air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en-US" altLang="ko-KR" sz="1600" dirty="0">
                <a:latin typeface="Arial" panose="020B0604020202020204" pitchFamily="34" charset="0"/>
                <a:ea typeface="배달의민족 한나체 Air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Arial" panose="020B0604020202020204" pitchFamily="34" charset="0"/>
                <a:ea typeface="배달의민족 한나체 Air" panose="020B0600000101010101" pitchFamily="50" charset="-127"/>
                <a:cs typeface="Arial" panose="020B0604020202020204" pitchFamily="34" charset="0"/>
              </a:rPr>
              <a:t>분식음식점</a:t>
            </a:r>
            <a:r>
              <a:rPr lang="en-US" altLang="ko-KR" sz="1600" dirty="0">
                <a:latin typeface="Arial" panose="020B0604020202020204" pitchFamily="34" charset="0"/>
                <a:ea typeface="배달의민족 한나체 Air" panose="020B0600000101010101" pitchFamily="50" charset="-127"/>
                <a:cs typeface="Arial" panose="020B0604020202020204" pitchFamily="34" charset="0"/>
              </a:rPr>
              <a:t>)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6573F8A-BC66-4E5F-9973-82E0B9EDE95D}"/>
              </a:ext>
            </a:extLst>
          </p:cNvPr>
          <p:cNvSpPr txBox="1"/>
          <p:nvPr/>
        </p:nvSpPr>
        <p:spPr>
          <a:xfrm>
            <a:off x="8193370" y="5674494"/>
            <a:ext cx="3732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호프</a:t>
            </a:r>
            <a:r>
              <a:rPr lang="ko-KR" altLang="en-US" sz="1600" dirty="0" err="1">
                <a:latin typeface="Arial" panose="020B0604020202020204" pitchFamily="34" charset="0"/>
                <a:ea typeface="배달의민족 한나체 Air" panose="020B0600000101010101" pitchFamily="50" charset="-127"/>
                <a:cs typeface="Arial" panose="020B0604020202020204" pitchFamily="34" charset="0"/>
              </a:rPr>
              <a:t>∙간이주점</a:t>
            </a:r>
            <a:r>
              <a:rPr lang="en-US" altLang="ko-KR" sz="1600" dirty="0">
                <a:latin typeface="Arial" panose="020B0604020202020204" pitchFamily="34" charset="0"/>
                <a:ea typeface="배달의민족 한나체 Air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ea typeface="배달의민족 한나체 Air" panose="020B0600000101010101" pitchFamily="50" charset="-127"/>
                <a:cs typeface="Arial" panose="020B0604020202020204" pitchFamily="34" charset="0"/>
              </a:rPr>
              <a:t>제과점</a:t>
            </a:r>
            <a:r>
              <a:rPr lang="en-US" altLang="ko-KR" sz="1600" dirty="0">
                <a:latin typeface="Arial" panose="020B0604020202020204" pitchFamily="34" charset="0"/>
                <a:ea typeface="배달의민족 한나체 Air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b="1" dirty="0">
                <a:solidFill>
                  <a:srgbClr val="0477BF"/>
                </a:solidFill>
                <a:latin typeface="Arial" panose="020B0604020202020204" pitchFamily="34" charset="0"/>
                <a:ea typeface="배달의민족 한나체 Air" panose="020B0600000101010101" pitchFamily="50" charset="-127"/>
                <a:cs typeface="Arial" panose="020B0604020202020204" pitchFamily="34" charset="0"/>
              </a:rPr>
              <a:t>중식음식점</a:t>
            </a:r>
            <a:r>
              <a:rPr lang="en-US" altLang="ko-KR" sz="1600" dirty="0">
                <a:latin typeface="Arial" panose="020B0604020202020204" pitchFamily="34" charset="0"/>
                <a:ea typeface="배달의민족 한나체 Air" panose="020B0600000101010101" pitchFamily="50" charset="-127"/>
                <a:cs typeface="Arial" panose="020B0604020202020204" pitchFamily="34" charset="0"/>
              </a:rPr>
              <a:t>)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89" name="Picture 6" descr="Check mark free icon">
            <a:extLst>
              <a:ext uri="{FF2B5EF4-FFF2-40B4-BE49-F238E27FC236}">
                <a16:creationId xmlns:a16="http://schemas.microsoft.com/office/drawing/2014/main" id="{1FBEA5A5-4529-4421-A477-BBC8301B6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412" y="6050002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C3678EB0-6DB1-49E6-84EE-32DA0F7547E6}"/>
              </a:ext>
            </a:extLst>
          </p:cNvPr>
          <p:cNvSpPr txBox="1"/>
          <p:nvPr/>
        </p:nvSpPr>
        <p:spPr>
          <a:xfrm>
            <a:off x="8193370" y="6017796"/>
            <a:ext cx="110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b="1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한식전문점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91" name="Picture 6" descr="Check mark free icon">
            <a:extLst>
              <a:ext uri="{FF2B5EF4-FFF2-40B4-BE49-F238E27FC236}">
                <a16:creationId xmlns:a16="http://schemas.microsoft.com/office/drawing/2014/main" id="{473E5323-9AF8-40C2-8ADF-717E99C94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412" y="6421734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B82BCA18-8B03-41D0-A804-0D7EFC499A54}"/>
              </a:ext>
            </a:extLst>
          </p:cNvPr>
          <p:cNvSpPr txBox="1"/>
          <p:nvPr/>
        </p:nvSpPr>
        <p:spPr>
          <a:xfrm>
            <a:off x="8193370" y="6389528"/>
            <a:ext cx="1107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b="1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치킨전문점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93" name="Picture 6" descr="Check mark free icon">
            <a:extLst>
              <a:ext uri="{FF2B5EF4-FFF2-40B4-BE49-F238E27FC236}">
                <a16:creationId xmlns:a16="http://schemas.microsoft.com/office/drawing/2014/main" id="{80935AE0-3683-4D65-936C-9D1D7C01A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464" y="6421734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714B304E-AC31-4818-91C9-558D6C83CFD2}"/>
              </a:ext>
            </a:extLst>
          </p:cNvPr>
          <p:cNvSpPr txBox="1"/>
          <p:nvPr/>
        </p:nvSpPr>
        <p:spPr>
          <a:xfrm>
            <a:off x="9641422" y="6389528"/>
            <a:ext cx="138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b="1" dirty="0">
                <a:solidFill>
                  <a:srgbClr val="0477B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패스트푸드점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949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7E57F-39DF-40DC-80BC-F64838AC3E69}"/>
              </a:ext>
            </a:extLst>
          </p:cNvPr>
          <p:cNvSpPr/>
          <p:nvPr/>
        </p:nvSpPr>
        <p:spPr>
          <a:xfrm>
            <a:off x="0" y="933446"/>
            <a:ext cx="12192000" cy="285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95D04D-0590-4A33-B987-DAF31F9A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" t="52441" r="79470"/>
          <a:stretch/>
        </p:blipFill>
        <p:spPr>
          <a:xfrm>
            <a:off x="0" y="405198"/>
            <a:ext cx="2303252" cy="52824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00E660-321D-4459-BF8F-E6DB8557550A}"/>
              </a:ext>
            </a:extLst>
          </p:cNvPr>
          <p:cNvCxnSpPr/>
          <p:nvPr/>
        </p:nvCxnSpPr>
        <p:spPr>
          <a:xfrm>
            <a:off x="0" y="1219094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5D22BD-AB57-46CB-A233-19F74D232196}"/>
              </a:ext>
            </a:extLst>
          </p:cNvPr>
          <p:cNvSpPr txBox="1"/>
          <p:nvPr/>
        </p:nvSpPr>
        <p:spPr>
          <a:xfrm>
            <a:off x="3488950" y="48991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D3E41-6651-474C-A784-43807B62BC20}"/>
              </a:ext>
            </a:extLst>
          </p:cNvPr>
          <p:cNvSpPr txBox="1"/>
          <p:nvPr/>
        </p:nvSpPr>
        <p:spPr>
          <a:xfrm>
            <a:off x="5056545" y="489910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 재정의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5A0E99-1BF1-4CCC-AA09-AC312E275005}"/>
              </a:ext>
            </a:extLst>
          </p:cNvPr>
          <p:cNvSpPr txBox="1"/>
          <p:nvPr/>
        </p:nvSpPr>
        <p:spPr>
          <a:xfrm>
            <a:off x="7876085" y="477051"/>
            <a:ext cx="1702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매출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AE778-AA50-4575-BAA6-F99B410AE6D6}"/>
              </a:ext>
            </a:extLst>
          </p:cNvPr>
          <p:cNvSpPr txBox="1"/>
          <p:nvPr/>
        </p:nvSpPr>
        <p:spPr>
          <a:xfrm>
            <a:off x="10132619" y="469267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614646-0C92-4F57-A948-9D9A5F30C9A3}"/>
              </a:ext>
            </a:extLst>
          </p:cNvPr>
          <p:cNvGrpSpPr/>
          <p:nvPr/>
        </p:nvGrpSpPr>
        <p:grpSpPr>
          <a:xfrm>
            <a:off x="1" y="0"/>
            <a:ext cx="12191998" cy="391458"/>
            <a:chOff x="1" y="0"/>
            <a:chExt cx="12191998" cy="39145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1A349A-69F9-4D4F-86C1-BA3828C68533}"/>
                </a:ext>
              </a:extLst>
            </p:cNvPr>
            <p:cNvSpPr/>
            <p:nvPr/>
          </p:nvSpPr>
          <p:spPr>
            <a:xfrm>
              <a:off x="1731297" y="0"/>
              <a:ext cx="10460702" cy="391458"/>
            </a:xfrm>
            <a:prstGeom prst="rect">
              <a:avLst/>
            </a:prstGeom>
            <a:solidFill>
              <a:srgbClr val="378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B873B8-EEF4-49D0-B96E-3FC395158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5" r="84010" b="62071"/>
            <a:stretch/>
          </p:blipFill>
          <p:spPr>
            <a:xfrm>
              <a:off x="1" y="0"/>
              <a:ext cx="1949570" cy="39145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EABB273-5A5D-4FEB-B815-921487209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85" t="4232" r="23146" b="65286"/>
            <a:stretch/>
          </p:blipFill>
          <p:spPr>
            <a:xfrm>
              <a:off x="8249994" y="34504"/>
              <a:ext cx="3873261" cy="33855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EC82CF5-7791-49A0-A858-84F8410F5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929" t="4231" r="63349" b="65287"/>
            <a:stretch/>
          </p:blipFill>
          <p:spPr>
            <a:xfrm>
              <a:off x="3272541" y="34504"/>
              <a:ext cx="2648309" cy="338554"/>
            </a:xfrm>
            <a:prstGeom prst="rect">
              <a:avLst/>
            </a:prstGeom>
          </p:spPr>
        </p:pic>
      </p:grpSp>
      <p:sp>
        <p:nvSpPr>
          <p:cNvPr id="44" name="사각형: 위쪽 모서리의 한쪽은 둥글고 다른 한쪽은 잘림 43">
            <a:extLst>
              <a:ext uri="{FF2B5EF4-FFF2-40B4-BE49-F238E27FC236}">
                <a16:creationId xmlns:a16="http://schemas.microsoft.com/office/drawing/2014/main" id="{92BA1BCB-3E51-4C5C-A69D-8F8E30A40A8F}"/>
              </a:ext>
            </a:extLst>
          </p:cNvPr>
          <p:cNvSpPr/>
          <p:nvPr/>
        </p:nvSpPr>
        <p:spPr>
          <a:xfrm>
            <a:off x="339835" y="1462890"/>
            <a:ext cx="1701402" cy="400110"/>
          </a:xfrm>
          <a:prstGeom prst="snipRoundRect">
            <a:avLst/>
          </a:prstGeom>
          <a:solidFill>
            <a:srgbClr val="047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 </a:t>
            </a:r>
            <a:r>
              <a:rPr lang="ko-KR" altLang="en-US" sz="2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전처리</a:t>
            </a:r>
            <a:endParaRPr lang="ko-KR" altLang="en-US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F18E06-96FA-412C-B506-43FE29B57F3C}"/>
              </a:ext>
            </a:extLst>
          </p:cNvPr>
          <p:cNvSpPr txBox="1"/>
          <p:nvPr/>
        </p:nvSpPr>
        <p:spPr>
          <a:xfrm>
            <a:off x="660884" y="2283212"/>
            <a:ext cx="3742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업종별 전년도 대비 매출변화율 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848B522-128F-484A-B0ED-8CF15A816F7D}"/>
                  </a:ext>
                </a:extLst>
              </p:cNvPr>
              <p:cNvSpPr txBox="1"/>
              <p:nvPr/>
            </p:nvSpPr>
            <p:spPr>
              <a:xfrm>
                <a:off x="2830921" y="2222970"/>
                <a:ext cx="2329475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dirty="0" smtClean="0">
                              <a:latin typeface="Cambria Math" panose="02040503050406030204" pitchFamily="18" charset="0"/>
                              <a:ea typeface="배달의민족 한나체 Air" panose="020B0600000101010101" pitchFamily="50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600" i="1" dirty="0" smtClean="0">
                                  <a:latin typeface="Cambria Math" panose="02040503050406030204" pitchFamily="18" charset="0"/>
                                  <a:ea typeface="배달의민족 한나체 Air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dirty="0" smtClean="0">
                                  <a:latin typeface="Cambria Math" panose="02040503050406030204" pitchFamily="18" charset="0"/>
                                  <a:ea typeface="배달의민족 한나체 Air" panose="020B0600000101010101" pitchFamily="50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1600" b="0" i="1" dirty="0" smtClean="0">
                                  <a:latin typeface="Cambria Math" panose="02040503050406030204" pitchFamily="18" charset="0"/>
                                  <a:ea typeface="배달의민족 한나체 Air" panose="020B0600000101010101" pitchFamily="50" charset="-127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ea typeface="배달의민족 한나체 Air" panose="020B0600000101010101" pitchFamily="50" charset="-127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altLang="ko-KR" sz="1600" b="0" i="1" dirty="0" smtClean="0">
                                  <a:latin typeface="Cambria Math" panose="02040503050406030204" pitchFamily="18" charset="0"/>
                                  <a:ea typeface="배달의민족 한나체 Air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dirty="0" smtClean="0">
                                  <a:latin typeface="Cambria Math" panose="02040503050406030204" pitchFamily="18" charset="0"/>
                                  <a:ea typeface="배달의민족 한나체 Air" panose="020B0600000101010101" pitchFamily="50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1600" b="0" i="1" dirty="0" smtClean="0">
                                  <a:latin typeface="Cambria Math" panose="02040503050406030204" pitchFamily="18" charset="0"/>
                                  <a:ea typeface="배달의민족 한나체 Air" panose="020B0600000101010101" pitchFamily="50" charset="-127"/>
                                </a:rPr>
                                <m:t>𝑛</m:t>
                              </m:r>
                              <m:r>
                                <a:rPr lang="en-US" altLang="ko-KR" sz="1600" b="0" i="1" dirty="0" smtClean="0">
                                  <a:latin typeface="Cambria Math" panose="02040503050406030204" pitchFamily="18" charset="0"/>
                                  <a:ea typeface="배달의민족 한나체 Air" panose="020B0600000101010101" pitchFamily="50" charset="-127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600" i="1" dirty="0" smtClean="0">
                                  <a:latin typeface="Cambria Math" panose="02040503050406030204" pitchFamily="18" charset="0"/>
                                  <a:ea typeface="배달의민족 한나체 Air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dirty="0" smtClean="0">
                                  <a:latin typeface="Cambria Math" panose="02040503050406030204" pitchFamily="18" charset="0"/>
                                  <a:ea typeface="배달의민족 한나체 Air" panose="020B0600000101010101" pitchFamily="50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1600" b="0" i="1" dirty="0" smtClean="0">
                                  <a:latin typeface="Cambria Math" panose="02040503050406030204" pitchFamily="18" charset="0"/>
                                  <a:ea typeface="배달의민족 한나체 Air" panose="020B0600000101010101" pitchFamily="50" charset="-127"/>
                                </a:rPr>
                                <m:t>𝑛</m:t>
                              </m:r>
                              <m:r>
                                <a:rPr lang="en-US" altLang="ko-KR" sz="1600" b="0" i="1" dirty="0" smtClean="0">
                                  <a:latin typeface="Cambria Math" panose="02040503050406030204" pitchFamily="18" charset="0"/>
                                  <a:ea typeface="배달의민족 한나체 Air" panose="020B0600000101010101" pitchFamily="50" charset="-127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6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848B522-128F-484A-B0ED-8CF15A816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921" y="2222970"/>
                <a:ext cx="2329475" cy="578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6" descr="Check mark free icon">
            <a:extLst>
              <a:ext uri="{FF2B5EF4-FFF2-40B4-BE49-F238E27FC236}">
                <a16:creationId xmlns:a16="http://schemas.microsoft.com/office/drawing/2014/main" id="{5A09D4E0-ABE7-4665-BDEF-5FF7FC596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607" y="6016273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2C18E1E-3EB3-446B-9130-ED838C207A5F}"/>
              </a:ext>
            </a:extLst>
          </p:cNvPr>
          <p:cNvSpPr txBox="1"/>
          <p:nvPr/>
        </p:nvSpPr>
        <p:spPr>
          <a:xfrm>
            <a:off x="768033" y="2568569"/>
            <a:ext cx="2636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(n=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기준년도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2020, 2021)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64FC5C-2D29-4AEB-9C4B-90F6241C3F9C}"/>
              </a:ext>
            </a:extLst>
          </p:cNvPr>
          <p:cNvSpPr txBox="1"/>
          <p:nvPr/>
        </p:nvSpPr>
        <p:spPr>
          <a:xfrm>
            <a:off x="6253526" y="1573327"/>
            <a:ext cx="4987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동별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매출변화율 다름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 기준 클러스터링 필요성 확인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9471F3-0602-4E2F-96D6-33B69367EFF5}"/>
              </a:ext>
            </a:extLst>
          </p:cNvPr>
          <p:cNvSpPr txBox="1"/>
          <p:nvPr/>
        </p:nvSpPr>
        <p:spPr>
          <a:xfrm>
            <a:off x="6625581" y="5974122"/>
            <a:ext cx="3248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한식의 경우 매출 변화율 편차 작다</a:t>
            </a: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3015EAC3-2C16-4BB0-A9FC-073F466A2A57}"/>
              </a:ext>
            </a:extLst>
          </p:cNvPr>
          <p:cNvSpPr/>
          <p:nvPr/>
        </p:nvSpPr>
        <p:spPr>
          <a:xfrm>
            <a:off x="9691801" y="5942954"/>
            <a:ext cx="395234" cy="369332"/>
          </a:xfrm>
          <a:prstGeom prst="rightArrow">
            <a:avLst/>
          </a:prstGeom>
          <a:solidFill>
            <a:srgbClr val="59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8FACA-0488-4611-9E85-B5D66374F223}"/>
              </a:ext>
            </a:extLst>
          </p:cNvPr>
          <p:cNvSpPr txBox="1"/>
          <p:nvPr/>
        </p:nvSpPr>
        <p:spPr>
          <a:xfrm>
            <a:off x="6278999" y="4039042"/>
            <a:ext cx="4443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업종별 매출변화율 양상 다름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업종 구분 필요성 확인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56" name="Picture 4" descr="Idea free icon">
            <a:extLst>
              <a:ext uri="{FF2B5EF4-FFF2-40B4-BE49-F238E27FC236}">
                <a16:creationId xmlns:a16="http://schemas.microsoft.com/office/drawing/2014/main" id="{AB6DBD37-A449-4D61-A5D6-DDF12F15B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773" y="3958156"/>
            <a:ext cx="440668" cy="44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370F04-C6DC-450B-9D02-45B003460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246" y="4445983"/>
            <a:ext cx="2740774" cy="1453221"/>
          </a:xfrm>
          <a:prstGeom prst="rect">
            <a:avLst/>
          </a:prstGeom>
          <a:ln w="28575">
            <a:solidFill>
              <a:srgbClr val="7AB3BF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CB7746-1E13-454B-B4E3-CB4B92EF93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1541" y="4444708"/>
            <a:ext cx="2740774" cy="1454496"/>
          </a:xfrm>
          <a:prstGeom prst="rect">
            <a:avLst/>
          </a:prstGeom>
          <a:ln w="28575">
            <a:solidFill>
              <a:srgbClr val="7AB3BF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9F9125E-4A2F-49DA-929D-235325D86F1D}"/>
              </a:ext>
            </a:extLst>
          </p:cNvPr>
          <p:cNvSpPr txBox="1"/>
          <p:nvPr/>
        </p:nvSpPr>
        <p:spPr>
          <a:xfrm>
            <a:off x="6647833" y="6381046"/>
            <a:ext cx="3248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양식의 경우 매출 변화율 편차 크다 </a:t>
            </a: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560977A3-E2E0-4AA3-8697-81ADBC7038FE}"/>
              </a:ext>
            </a:extLst>
          </p:cNvPr>
          <p:cNvSpPr/>
          <p:nvPr/>
        </p:nvSpPr>
        <p:spPr>
          <a:xfrm>
            <a:off x="9685941" y="6358793"/>
            <a:ext cx="395234" cy="369332"/>
          </a:xfrm>
          <a:prstGeom prst="rightArrow">
            <a:avLst/>
          </a:prstGeom>
          <a:solidFill>
            <a:srgbClr val="59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1BB42-D76E-4F23-9B4E-786E202F6615}"/>
              </a:ext>
            </a:extLst>
          </p:cNvPr>
          <p:cNvSpPr txBox="1"/>
          <p:nvPr/>
        </p:nvSpPr>
        <p:spPr>
          <a:xfrm>
            <a:off x="10081175" y="5969984"/>
            <a:ext cx="784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5C871B-258E-4F05-B9AA-347A1E2764DC}"/>
              </a:ext>
            </a:extLst>
          </p:cNvPr>
          <p:cNvSpPr txBox="1"/>
          <p:nvPr/>
        </p:nvSpPr>
        <p:spPr>
          <a:xfrm>
            <a:off x="10099036" y="6397503"/>
            <a:ext cx="784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불안정</a:t>
            </a:r>
          </a:p>
        </p:txBody>
      </p:sp>
      <p:pic>
        <p:nvPicPr>
          <p:cNvPr id="61" name="Picture 6" descr="Check mark free icon">
            <a:extLst>
              <a:ext uri="{FF2B5EF4-FFF2-40B4-BE49-F238E27FC236}">
                <a16:creationId xmlns:a16="http://schemas.microsoft.com/office/drawing/2014/main" id="{4911F088-5824-4A22-9D71-649BE77D3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607" y="6415911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E90634B-73E6-407C-8C5D-D8170614229A}"/>
              </a:ext>
            </a:extLst>
          </p:cNvPr>
          <p:cNvSpPr txBox="1"/>
          <p:nvPr/>
        </p:nvSpPr>
        <p:spPr>
          <a:xfrm>
            <a:off x="6607340" y="951190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클러스터링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46E619-655A-4723-A5FB-E46A0F645BC4}"/>
              </a:ext>
            </a:extLst>
          </p:cNvPr>
          <p:cNvSpPr txBox="1"/>
          <p:nvPr/>
        </p:nvSpPr>
        <p:spPr>
          <a:xfrm>
            <a:off x="4981799" y="951191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데이터탐색및전처리</a:t>
            </a:r>
            <a:endParaRPr lang="ko-KR" altLang="en-US" sz="1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4B3BE0A-66B3-452A-8913-C55829340323}"/>
              </a:ext>
            </a:extLst>
          </p:cNvPr>
          <p:cNvCxnSpPr>
            <a:cxnSpLocks/>
          </p:cNvCxnSpPr>
          <p:nvPr/>
        </p:nvCxnSpPr>
        <p:spPr>
          <a:xfrm>
            <a:off x="6647833" y="995946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1E7548F-363F-43DF-A78F-4DB2F2CBF1BF}"/>
              </a:ext>
            </a:extLst>
          </p:cNvPr>
          <p:cNvCxnSpPr>
            <a:cxnSpLocks/>
          </p:cNvCxnSpPr>
          <p:nvPr/>
        </p:nvCxnSpPr>
        <p:spPr>
          <a:xfrm>
            <a:off x="5008920" y="995946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5AAF6B-3413-48C6-B745-036811068F40}"/>
              </a:ext>
            </a:extLst>
          </p:cNvPr>
          <p:cNvCxnSpPr>
            <a:cxnSpLocks/>
          </p:cNvCxnSpPr>
          <p:nvPr/>
        </p:nvCxnSpPr>
        <p:spPr>
          <a:xfrm>
            <a:off x="7629635" y="995946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4823638-336C-4637-A5B7-DBF4F0223DD8}"/>
              </a:ext>
            </a:extLst>
          </p:cNvPr>
          <p:cNvCxnSpPr>
            <a:cxnSpLocks/>
          </p:cNvCxnSpPr>
          <p:nvPr/>
        </p:nvCxnSpPr>
        <p:spPr>
          <a:xfrm>
            <a:off x="5036913" y="1229144"/>
            <a:ext cx="1610920" cy="0"/>
          </a:xfrm>
          <a:prstGeom prst="line">
            <a:avLst/>
          </a:prstGeom>
          <a:ln w="38100">
            <a:solidFill>
              <a:srgbClr val="85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E15CEAF-0E0C-47BB-A8B9-A0C5AA278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69" name="Picture 4" descr="Idea free icon">
            <a:extLst>
              <a:ext uri="{FF2B5EF4-FFF2-40B4-BE49-F238E27FC236}">
                <a16:creationId xmlns:a16="http://schemas.microsoft.com/office/drawing/2014/main" id="{C1690161-C8F2-4064-A374-C9BDF5A94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773" y="1461386"/>
            <a:ext cx="440668" cy="44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890090F-5298-45B5-9B23-7AB8E66EBB08}"/>
              </a:ext>
            </a:extLst>
          </p:cNvPr>
          <p:cNvCxnSpPr>
            <a:cxnSpLocks/>
          </p:cNvCxnSpPr>
          <p:nvPr/>
        </p:nvCxnSpPr>
        <p:spPr>
          <a:xfrm>
            <a:off x="5794310" y="1863000"/>
            <a:ext cx="0" cy="4687090"/>
          </a:xfrm>
          <a:prstGeom prst="line">
            <a:avLst/>
          </a:prstGeom>
          <a:ln w="57150">
            <a:solidFill>
              <a:srgbClr val="0477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1974FBE-52CA-4D14-A5EE-396718FABB0A}"/>
              </a:ext>
            </a:extLst>
          </p:cNvPr>
          <p:cNvSpPr txBox="1"/>
          <p:nvPr/>
        </p:nvSpPr>
        <p:spPr>
          <a:xfrm>
            <a:off x="264985" y="1964897"/>
            <a:ext cx="117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데이터셋</a:t>
            </a:r>
          </a:p>
        </p:txBody>
      </p:sp>
      <p:pic>
        <p:nvPicPr>
          <p:cNvPr id="73" name="Picture 6" descr="Check mark free icon">
            <a:extLst>
              <a:ext uri="{FF2B5EF4-FFF2-40B4-BE49-F238E27FC236}">
                <a16:creationId xmlns:a16="http://schemas.microsoft.com/office/drawing/2014/main" id="{696A841A-58E5-428C-A442-03D2AA52F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93" y="2362826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B802F19-645B-401D-A304-C4FC47C20983}"/>
              </a:ext>
            </a:extLst>
          </p:cNvPr>
          <p:cNvSpPr txBox="1"/>
          <p:nvPr/>
        </p:nvSpPr>
        <p:spPr>
          <a:xfrm>
            <a:off x="264985" y="2930047"/>
            <a:ext cx="177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특이값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처리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70AB9005-BFFC-418C-B53F-F0E9C2ED93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162" y="3337878"/>
            <a:ext cx="2433422" cy="1628706"/>
          </a:xfrm>
          <a:prstGeom prst="rect">
            <a:avLst/>
          </a:prstGeom>
          <a:ln w="28575">
            <a:solidFill>
              <a:srgbClr val="7AB3BF"/>
            </a:solidFill>
          </a:ln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223FF1A0-F876-4341-BE38-AE493A6497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5046" y="3337878"/>
            <a:ext cx="2401328" cy="1628706"/>
          </a:xfrm>
          <a:prstGeom prst="rect">
            <a:avLst/>
          </a:prstGeom>
          <a:ln w="28575">
            <a:solidFill>
              <a:srgbClr val="7AB3BF"/>
            </a:solidFill>
          </a:ln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F2CD562-DB94-4B8A-9962-82C161795603}"/>
              </a:ext>
            </a:extLst>
          </p:cNvPr>
          <p:cNvSpPr txBox="1"/>
          <p:nvPr/>
        </p:nvSpPr>
        <p:spPr>
          <a:xfrm>
            <a:off x="660883" y="5080834"/>
            <a:ext cx="3742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매출 변화율이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이상일 경우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대체</a:t>
            </a:r>
          </a:p>
        </p:txBody>
      </p:sp>
      <p:pic>
        <p:nvPicPr>
          <p:cNvPr id="83" name="Picture 6" descr="Check mark free icon">
            <a:extLst>
              <a:ext uri="{FF2B5EF4-FFF2-40B4-BE49-F238E27FC236}">
                <a16:creationId xmlns:a16="http://schemas.microsoft.com/office/drawing/2014/main" id="{B9A23A91-3879-4F91-B2CC-0C05B86E3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36" y="5110034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5E7B86E2-B33F-4A0E-923E-80A8EE77A415}"/>
              </a:ext>
            </a:extLst>
          </p:cNvPr>
          <p:cNvSpPr txBox="1"/>
          <p:nvPr/>
        </p:nvSpPr>
        <p:spPr>
          <a:xfrm>
            <a:off x="264985" y="5539790"/>
            <a:ext cx="177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3.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결측값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처리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13B5452-561D-418A-A0EA-FF8727850B8F}"/>
              </a:ext>
            </a:extLst>
          </p:cNvPr>
          <p:cNvSpPr txBox="1"/>
          <p:nvPr/>
        </p:nvSpPr>
        <p:spPr>
          <a:xfrm>
            <a:off x="660883" y="5875234"/>
            <a:ext cx="466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2020, 2021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년도 동 내 매출이 모두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경우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처리</a:t>
            </a:r>
          </a:p>
        </p:txBody>
      </p:sp>
      <p:pic>
        <p:nvPicPr>
          <p:cNvPr id="86" name="Picture 6" descr="Check mark free icon">
            <a:extLst>
              <a:ext uri="{FF2B5EF4-FFF2-40B4-BE49-F238E27FC236}">
                <a16:creationId xmlns:a16="http://schemas.microsoft.com/office/drawing/2014/main" id="{69740AEC-936E-4868-8EA5-DB1BCFED7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36" y="5913388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2A517DB-4376-49A9-9293-A47B2955E186}"/>
              </a:ext>
            </a:extLst>
          </p:cNvPr>
          <p:cNvSpPr txBox="1"/>
          <p:nvPr/>
        </p:nvSpPr>
        <p:spPr>
          <a:xfrm>
            <a:off x="664465" y="6239393"/>
            <a:ext cx="479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2020, 2021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년도 둘 중 하나만 동 내 매출이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경우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해당 업종의 평균값으로 처리</a:t>
            </a:r>
          </a:p>
        </p:txBody>
      </p:sp>
      <p:pic>
        <p:nvPicPr>
          <p:cNvPr id="88" name="Picture 6" descr="Check mark free icon">
            <a:extLst>
              <a:ext uri="{FF2B5EF4-FFF2-40B4-BE49-F238E27FC236}">
                <a16:creationId xmlns:a16="http://schemas.microsoft.com/office/drawing/2014/main" id="{627AE615-3F10-420F-960B-4F1699C98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36" y="6302814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B9FF0A-9D42-4938-B3F1-91D8BC2B8B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7691" y="2069735"/>
            <a:ext cx="2701697" cy="1378417"/>
          </a:xfrm>
          <a:prstGeom prst="rect">
            <a:avLst/>
          </a:prstGeom>
          <a:ln w="28575">
            <a:solidFill>
              <a:srgbClr val="7AB3BF"/>
            </a:solidFill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4D954C6-F799-4FAC-97E7-BF11026840BD}"/>
              </a:ext>
            </a:extLst>
          </p:cNvPr>
          <p:cNvSpPr txBox="1"/>
          <p:nvPr/>
        </p:nvSpPr>
        <p:spPr>
          <a:xfrm>
            <a:off x="6329544" y="2025985"/>
            <a:ext cx="2977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&lt;19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대비 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치킨전문점 </a:t>
            </a:r>
            <a:r>
              <a:rPr lang="ko-KR" altLang="en-US" sz="12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동별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매출변화율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984BEF-7EAE-4448-A6C0-C3FAA4D5ED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2686" y="2065208"/>
            <a:ext cx="2710569" cy="1382944"/>
          </a:xfrm>
          <a:prstGeom prst="rect">
            <a:avLst/>
          </a:prstGeom>
          <a:ln w="28575">
            <a:solidFill>
              <a:srgbClr val="7AB3BF"/>
            </a:solidFill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E68B6E3-7A5F-4FB6-A447-E647206CC712}"/>
              </a:ext>
            </a:extLst>
          </p:cNvPr>
          <p:cNvSpPr txBox="1"/>
          <p:nvPr/>
        </p:nvSpPr>
        <p:spPr>
          <a:xfrm>
            <a:off x="9360412" y="2025985"/>
            <a:ext cx="2977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&lt;20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대비 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21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치킨전문점 </a:t>
            </a:r>
            <a:r>
              <a:rPr lang="ko-KR" altLang="en-US" sz="12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동별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매출변화율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8C6D6A1-62D4-42CA-AE11-0B8D62CA8648}"/>
              </a:ext>
            </a:extLst>
          </p:cNvPr>
          <p:cNvSpPr txBox="1"/>
          <p:nvPr/>
        </p:nvSpPr>
        <p:spPr>
          <a:xfrm>
            <a:off x="6368921" y="3570493"/>
            <a:ext cx="5823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ex. 20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치킨전문점의 전년대비 매출변화율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사직동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-33%,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교남동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3%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300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7E57F-39DF-40DC-80BC-F64838AC3E69}"/>
              </a:ext>
            </a:extLst>
          </p:cNvPr>
          <p:cNvSpPr/>
          <p:nvPr/>
        </p:nvSpPr>
        <p:spPr>
          <a:xfrm>
            <a:off x="0" y="933446"/>
            <a:ext cx="12192000" cy="285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95D04D-0590-4A33-B987-DAF31F9A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" t="52441" r="79470"/>
          <a:stretch/>
        </p:blipFill>
        <p:spPr>
          <a:xfrm>
            <a:off x="0" y="405198"/>
            <a:ext cx="2303252" cy="52824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00E660-321D-4459-BF8F-E6DB8557550A}"/>
              </a:ext>
            </a:extLst>
          </p:cNvPr>
          <p:cNvCxnSpPr/>
          <p:nvPr/>
        </p:nvCxnSpPr>
        <p:spPr>
          <a:xfrm>
            <a:off x="0" y="1219094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5D22BD-AB57-46CB-A233-19F74D232196}"/>
              </a:ext>
            </a:extLst>
          </p:cNvPr>
          <p:cNvSpPr txBox="1"/>
          <p:nvPr/>
        </p:nvSpPr>
        <p:spPr>
          <a:xfrm>
            <a:off x="3488950" y="48991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D3E41-6651-474C-A784-43807B62BC20}"/>
              </a:ext>
            </a:extLst>
          </p:cNvPr>
          <p:cNvSpPr txBox="1"/>
          <p:nvPr/>
        </p:nvSpPr>
        <p:spPr>
          <a:xfrm>
            <a:off x="5056545" y="489910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 재정의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5A0E99-1BF1-4CCC-AA09-AC312E275005}"/>
              </a:ext>
            </a:extLst>
          </p:cNvPr>
          <p:cNvSpPr txBox="1"/>
          <p:nvPr/>
        </p:nvSpPr>
        <p:spPr>
          <a:xfrm>
            <a:off x="7876085" y="477051"/>
            <a:ext cx="1702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매출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AE778-AA50-4575-BAA6-F99B410AE6D6}"/>
              </a:ext>
            </a:extLst>
          </p:cNvPr>
          <p:cNvSpPr txBox="1"/>
          <p:nvPr/>
        </p:nvSpPr>
        <p:spPr>
          <a:xfrm>
            <a:off x="10132619" y="469267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614646-0C92-4F57-A948-9D9A5F30C9A3}"/>
              </a:ext>
            </a:extLst>
          </p:cNvPr>
          <p:cNvGrpSpPr/>
          <p:nvPr/>
        </p:nvGrpSpPr>
        <p:grpSpPr>
          <a:xfrm>
            <a:off x="1" y="0"/>
            <a:ext cx="12191998" cy="391458"/>
            <a:chOff x="1" y="0"/>
            <a:chExt cx="12191998" cy="39145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1A349A-69F9-4D4F-86C1-BA3828C68533}"/>
                </a:ext>
              </a:extLst>
            </p:cNvPr>
            <p:cNvSpPr/>
            <p:nvPr/>
          </p:nvSpPr>
          <p:spPr>
            <a:xfrm>
              <a:off x="1731297" y="0"/>
              <a:ext cx="10460702" cy="391458"/>
            </a:xfrm>
            <a:prstGeom prst="rect">
              <a:avLst/>
            </a:prstGeom>
            <a:solidFill>
              <a:srgbClr val="378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B873B8-EEF4-49D0-B96E-3FC395158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5" r="84010" b="62071"/>
            <a:stretch/>
          </p:blipFill>
          <p:spPr>
            <a:xfrm>
              <a:off x="1" y="0"/>
              <a:ext cx="1949570" cy="39145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EABB273-5A5D-4FEB-B815-921487209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85" t="4232" r="23146" b="65286"/>
            <a:stretch/>
          </p:blipFill>
          <p:spPr>
            <a:xfrm>
              <a:off x="8249994" y="34504"/>
              <a:ext cx="3873261" cy="33855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EC82CF5-7791-49A0-A858-84F8410F5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929" t="4231" r="63349" b="65287"/>
            <a:stretch/>
          </p:blipFill>
          <p:spPr>
            <a:xfrm>
              <a:off x="3272541" y="34504"/>
              <a:ext cx="2648309" cy="338554"/>
            </a:xfrm>
            <a:prstGeom prst="rect">
              <a:avLst/>
            </a:prstGeom>
          </p:spPr>
        </p:pic>
      </p:grpSp>
      <p:sp>
        <p:nvSpPr>
          <p:cNvPr id="29" name="사각형: 위쪽 모서리의 한쪽은 둥글고 다른 한쪽은 잘림 28">
            <a:extLst>
              <a:ext uri="{FF2B5EF4-FFF2-40B4-BE49-F238E27FC236}">
                <a16:creationId xmlns:a16="http://schemas.microsoft.com/office/drawing/2014/main" id="{D5BEDB1B-DC79-4B5D-A511-52BBB21E3433}"/>
              </a:ext>
            </a:extLst>
          </p:cNvPr>
          <p:cNvSpPr/>
          <p:nvPr/>
        </p:nvSpPr>
        <p:spPr>
          <a:xfrm>
            <a:off x="339835" y="1462890"/>
            <a:ext cx="2606566" cy="400110"/>
          </a:xfrm>
          <a:prstGeom prst="snipRoundRect">
            <a:avLst/>
          </a:prstGeom>
          <a:solidFill>
            <a:srgbClr val="047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범주형 계층적 군집분석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EF77F1-9797-42CD-9AB0-3288738072EF}"/>
              </a:ext>
            </a:extLst>
          </p:cNvPr>
          <p:cNvSpPr txBox="1"/>
          <p:nvPr/>
        </p:nvSpPr>
        <p:spPr>
          <a:xfrm>
            <a:off x="262403" y="2030716"/>
            <a:ext cx="3010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데이터셋을 범주형으로 변환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176AD6-930D-4735-9FF0-C0980C3E4001}"/>
              </a:ext>
            </a:extLst>
          </p:cNvPr>
          <p:cNvSpPr txBox="1"/>
          <p:nvPr/>
        </p:nvSpPr>
        <p:spPr>
          <a:xfrm>
            <a:off x="6607340" y="951190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클러스터링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115FDA-0517-473D-AFA2-D4E7AFB946BE}"/>
              </a:ext>
            </a:extLst>
          </p:cNvPr>
          <p:cNvSpPr txBox="1"/>
          <p:nvPr/>
        </p:nvSpPr>
        <p:spPr>
          <a:xfrm>
            <a:off x="4981799" y="951191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데이터탐색및전처리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C9C424C-E1C9-481F-AF8C-6C88191900A3}"/>
              </a:ext>
            </a:extLst>
          </p:cNvPr>
          <p:cNvCxnSpPr>
            <a:cxnSpLocks/>
          </p:cNvCxnSpPr>
          <p:nvPr/>
        </p:nvCxnSpPr>
        <p:spPr>
          <a:xfrm>
            <a:off x="6647833" y="995946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93CEFFB-7A38-4A95-9EBE-80F0FF8B2AB6}"/>
              </a:ext>
            </a:extLst>
          </p:cNvPr>
          <p:cNvCxnSpPr>
            <a:cxnSpLocks/>
          </p:cNvCxnSpPr>
          <p:nvPr/>
        </p:nvCxnSpPr>
        <p:spPr>
          <a:xfrm>
            <a:off x="5008920" y="995946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1E02064-C311-47A5-A746-4CF0B9674085}"/>
              </a:ext>
            </a:extLst>
          </p:cNvPr>
          <p:cNvCxnSpPr>
            <a:cxnSpLocks/>
          </p:cNvCxnSpPr>
          <p:nvPr/>
        </p:nvCxnSpPr>
        <p:spPr>
          <a:xfrm>
            <a:off x="7629635" y="995946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81CAEBF-7C03-48BA-88F4-F32F929291D0}"/>
              </a:ext>
            </a:extLst>
          </p:cNvPr>
          <p:cNvCxnSpPr>
            <a:cxnSpLocks/>
          </p:cNvCxnSpPr>
          <p:nvPr/>
        </p:nvCxnSpPr>
        <p:spPr>
          <a:xfrm>
            <a:off x="6684509" y="1219094"/>
            <a:ext cx="945126" cy="0"/>
          </a:xfrm>
          <a:prstGeom prst="line">
            <a:avLst/>
          </a:prstGeom>
          <a:ln w="38100">
            <a:solidFill>
              <a:srgbClr val="85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CD1C71-5D07-4F5D-B421-E52A445D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5BEE0A-4648-4C85-BF82-91F0980A0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02" y="3645939"/>
            <a:ext cx="3517163" cy="1862997"/>
          </a:xfrm>
          <a:prstGeom prst="rect">
            <a:avLst/>
          </a:prstGeom>
          <a:ln w="28575">
            <a:solidFill>
              <a:srgbClr val="7AB3BF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FE03951-B918-45A2-9971-9F1C056F7340}"/>
              </a:ext>
            </a:extLst>
          </p:cNvPr>
          <p:cNvSpPr txBox="1"/>
          <p:nvPr/>
        </p:nvSpPr>
        <p:spPr>
          <a:xfrm>
            <a:off x="689969" y="2405741"/>
            <a:ext cx="5230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19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년도 대비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년도 대비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매출변화율 데이터를 모두 포함하기 위함</a:t>
            </a:r>
          </a:p>
        </p:txBody>
      </p:sp>
      <p:pic>
        <p:nvPicPr>
          <p:cNvPr id="54" name="Picture 6" descr="Check mark free icon">
            <a:extLst>
              <a:ext uri="{FF2B5EF4-FFF2-40B4-BE49-F238E27FC236}">
                <a16:creationId xmlns:a16="http://schemas.microsoft.com/office/drawing/2014/main" id="{C6398A30-6660-4165-A0A1-07F311D7F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93" y="2476009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1D15B00-994C-4168-94D5-50D6C7785FCB}"/>
              </a:ext>
            </a:extLst>
          </p:cNvPr>
          <p:cNvCxnSpPr>
            <a:cxnSpLocks/>
          </p:cNvCxnSpPr>
          <p:nvPr/>
        </p:nvCxnSpPr>
        <p:spPr>
          <a:xfrm>
            <a:off x="6685084" y="2190307"/>
            <a:ext cx="0" cy="4450160"/>
          </a:xfrm>
          <a:prstGeom prst="line">
            <a:avLst/>
          </a:prstGeom>
          <a:ln w="57150">
            <a:solidFill>
              <a:srgbClr val="0477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E5416E0-F6A2-4A19-A4CB-7FD851D26E3C}"/>
              </a:ext>
            </a:extLst>
          </p:cNvPr>
          <p:cNvSpPr txBox="1"/>
          <p:nvPr/>
        </p:nvSpPr>
        <p:spPr>
          <a:xfrm>
            <a:off x="689969" y="2990516"/>
            <a:ext cx="5581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 업종 별로 매출변화율 분포를 고려했을 때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</a:p>
          <a:p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중위값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미만을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’,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중위값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이상을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변환</a:t>
            </a:r>
          </a:p>
        </p:txBody>
      </p:sp>
      <p:pic>
        <p:nvPicPr>
          <p:cNvPr id="57" name="Picture 6" descr="Check mark free icon">
            <a:extLst>
              <a:ext uri="{FF2B5EF4-FFF2-40B4-BE49-F238E27FC236}">
                <a16:creationId xmlns:a16="http://schemas.microsoft.com/office/drawing/2014/main" id="{E9227A47-BB42-49B1-A95C-575FCBF9E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93" y="3060784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2457B438-253C-46C1-82A8-4D48594DE3A1}"/>
              </a:ext>
            </a:extLst>
          </p:cNvPr>
          <p:cNvGrpSpPr/>
          <p:nvPr/>
        </p:nvGrpSpPr>
        <p:grpSpPr>
          <a:xfrm>
            <a:off x="1233735" y="3696561"/>
            <a:ext cx="3155052" cy="1501449"/>
            <a:chOff x="537255" y="3904488"/>
            <a:chExt cx="3413061" cy="1734418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B0A7AB7-107A-4E82-85FB-AE2951568089}"/>
                </a:ext>
              </a:extLst>
            </p:cNvPr>
            <p:cNvGrpSpPr/>
            <p:nvPr/>
          </p:nvGrpSpPr>
          <p:grpSpPr>
            <a:xfrm>
              <a:off x="537255" y="3904488"/>
              <a:ext cx="3413061" cy="1734418"/>
              <a:chOff x="2507789" y="3958465"/>
              <a:chExt cx="3413061" cy="1734418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A2378857-E099-48B0-B7C9-2DB8FC06C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7789" y="3958465"/>
                <a:ext cx="3413061" cy="1734418"/>
              </a:xfrm>
              <a:prstGeom prst="rect">
                <a:avLst/>
              </a:prstGeom>
              <a:ln w="28575">
                <a:solidFill>
                  <a:srgbClr val="7AB3BF"/>
                </a:solidFill>
              </a:ln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70E391-79EB-4EFB-9DF6-758B77725AE8}"/>
                  </a:ext>
                </a:extLst>
              </p:cNvPr>
              <p:cNvSpPr txBox="1"/>
              <p:nvPr/>
            </p:nvSpPr>
            <p:spPr>
              <a:xfrm>
                <a:off x="3330283" y="4534318"/>
                <a:ext cx="317334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하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8A68349-0B57-4271-9FD1-406544F12765}"/>
                </a:ext>
              </a:extLst>
            </p:cNvPr>
            <p:cNvSpPr txBox="1"/>
            <p:nvPr/>
          </p:nvSpPr>
          <p:spPr>
            <a:xfrm>
              <a:off x="2960369" y="4480341"/>
              <a:ext cx="31733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상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BCEB307-D25F-4DFC-BA37-4918BCC1F8EC}"/>
              </a:ext>
            </a:extLst>
          </p:cNvPr>
          <p:cNvSpPr txBox="1"/>
          <p:nvPr/>
        </p:nvSpPr>
        <p:spPr>
          <a:xfrm>
            <a:off x="713846" y="3587917"/>
            <a:ext cx="56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ex.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E03D54-4442-48D2-B66D-85DB35876F5D}"/>
              </a:ext>
            </a:extLst>
          </p:cNvPr>
          <p:cNvSpPr txBox="1"/>
          <p:nvPr/>
        </p:nvSpPr>
        <p:spPr>
          <a:xfrm>
            <a:off x="689969" y="5301405"/>
            <a:ext cx="4366574" cy="337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19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년도 대비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년도 대비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년의 데이터를 합침</a:t>
            </a:r>
          </a:p>
        </p:txBody>
      </p:sp>
      <p:pic>
        <p:nvPicPr>
          <p:cNvPr id="64" name="Picture 6" descr="Check mark free icon">
            <a:extLst>
              <a:ext uri="{FF2B5EF4-FFF2-40B4-BE49-F238E27FC236}">
                <a16:creationId xmlns:a16="http://schemas.microsoft.com/office/drawing/2014/main" id="{8B4829BC-6B98-44CE-92C0-30237A17D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93" y="5371673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7" name="표 67">
            <a:extLst>
              <a:ext uri="{FF2B5EF4-FFF2-40B4-BE49-F238E27FC236}">
                <a16:creationId xmlns:a16="http://schemas.microsoft.com/office/drawing/2014/main" id="{16E4B9EF-F442-49A6-BD11-17B04EF1F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286159"/>
              </p:ext>
            </p:extLst>
          </p:nvPr>
        </p:nvGraphicFramePr>
        <p:xfrm>
          <a:off x="887231" y="5742301"/>
          <a:ext cx="477061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5309">
                  <a:extLst>
                    <a:ext uri="{9D8B030D-6E8A-4147-A177-3AD203B41FA5}">
                      <a16:colId xmlns:a16="http://schemas.microsoft.com/office/drawing/2014/main" val="3184688741"/>
                    </a:ext>
                  </a:extLst>
                </a:gridCol>
                <a:gridCol w="2385309">
                  <a:extLst>
                    <a:ext uri="{9D8B030D-6E8A-4147-A177-3AD203B41FA5}">
                      <a16:colId xmlns:a16="http://schemas.microsoft.com/office/drawing/2014/main" val="273325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양식음식점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254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청운효자동</a:t>
                      </a:r>
                      <a:endParaRPr lang="ko-KR" altLang="en-US" sz="16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하상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51605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5579BB37-3F22-492D-8DA0-E69176FAF1B7}"/>
              </a:ext>
            </a:extLst>
          </p:cNvPr>
          <p:cNvSpPr txBox="1"/>
          <p:nvPr/>
        </p:nvSpPr>
        <p:spPr>
          <a:xfrm>
            <a:off x="6860239" y="2030716"/>
            <a:ext cx="3010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계층적 군집분석 실시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25B7182-D024-42B9-A483-806C4FA5ADF8}"/>
              </a:ext>
            </a:extLst>
          </p:cNvPr>
          <p:cNvSpPr txBox="1"/>
          <p:nvPr/>
        </p:nvSpPr>
        <p:spPr>
          <a:xfrm>
            <a:off x="7352191" y="2464986"/>
            <a:ext cx="4570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Gower Distance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활용</a:t>
            </a:r>
          </a:p>
        </p:txBody>
      </p:sp>
      <p:pic>
        <p:nvPicPr>
          <p:cNvPr id="70" name="Picture 6" descr="Check mark free icon">
            <a:extLst>
              <a:ext uri="{FF2B5EF4-FFF2-40B4-BE49-F238E27FC236}">
                <a16:creationId xmlns:a16="http://schemas.microsoft.com/office/drawing/2014/main" id="{0EDEBDA9-B2B9-4628-A1F3-1516BAA66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215" y="2535255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8B612EB-6B3E-413C-B7B5-658612457FB4}"/>
              </a:ext>
            </a:extLst>
          </p:cNvPr>
          <p:cNvSpPr txBox="1"/>
          <p:nvPr/>
        </p:nvSpPr>
        <p:spPr>
          <a:xfrm>
            <a:off x="7351906" y="3205383"/>
            <a:ext cx="4396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덴드로그램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확인 후 </a:t>
            </a:r>
            <a:r>
              <a:rPr lang="en-US" altLang="ko-KR" sz="1600" b="1" dirty="0">
                <a:solidFill>
                  <a:srgbClr val="0070C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K=4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선정</a:t>
            </a:r>
          </a:p>
        </p:txBody>
      </p:sp>
      <p:pic>
        <p:nvPicPr>
          <p:cNvPr id="72" name="Picture 6" descr="Check mark free icon">
            <a:extLst>
              <a:ext uri="{FF2B5EF4-FFF2-40B4-BE49-F238E27FC236}">
                <a16:creationId xmlns:a16="http://schemas.microsoft.com/office/drawing/2014/main" id="{371D27CF-8FFD-4A41-AD78-0822468EF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29" y="2873809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3A54EC06-8BCE-4EF2-B204-8B5C0953AA30}"/>
              </a:ext>
            </a:extLst>
          </p:cNvPr>
          <p:cNvSpPr txBox="1"/>
          <p:nvPr/>
        </p:nvSpPr>
        <p:spPr>
          <a:xfrm>
            <a:off x="7351905" y="2822395"/>
            <a:ext cx="390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군집 간 연결법으로는 </a:t>
            </a:r>
            <a:r>
              <a:rPr lang="en-US" altLang="ko-KR" sz="1600" b="1" dirty="0">
                <a:solidFill>
                  <a:srgbClr val="0070C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Ward.D2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활용</a:t>
            </a:r>
          </a:p>
        </p:txBody>
      </p:sp>
      <p:pic>
        <p:nvPicPr>
          <p:cNvPr id="74" name="Picture 6" descr="Check mark free icon">
            <a:extLst>
              <a:ext uri="{FF2B5EF4-FFF2-40B4-BE49-F238E27FC236}">
                <a16:creationId xmlns:a16="http://schemas.microsoft.com/office/drawing/2014/main" id="{805A738D-0748-4FE9-9B1C-0AC9EE584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29" y="3229455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1F3E791-7C5A-4399-AD0A-F8245BE990D2}"/>
              </a:ext>
            </a:extLst>
          </p:cNvPr>
          <p:cNvSpPr txBox="1"/>
          <p:nvPr/>
        </p:nvSpPr>
        <p:spPr>
          <a:xfrm>
            <a:off x="7351906" y="5645736"/>
            <a:ext cx="4396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군집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 : 92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동</a:t>
            </a:r>
          </a:p>
        </p:txBody>
      </p:sp>
      <p:pic>
        <p:nvPicPr>
          <p:cNvPr id="66" name="Picture 6" descr="Check mark free icon">
            <a:extLst>
              <a:ext uri="{FF2B5EF4-FFF2-40B4-BE49-F238E27FC236}">
                <a16:creationId xmlns:a16="http://schemas.microsoft.com/office/drawing/2014/main" id="{56E4712E-0D9C-4A1E-8B03-80729CD8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29" y="5669808"/>
            <a:ext cx="245976" cy="2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07C5F9A-3F1A-443A-B448-A441693955E5}"/>
              </a:ext>
            </a:extLst>
          </p:cNvPr>
          <p:cNvSpPr txBox="1"/>
          <p:nvPr/>
        </p:nvSpPr>
        <p:spPr>
          <a:xfrm>
            <a:off x="7351906" y="5926140"/>
            <a:ext cx="4396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군집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 : 83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동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A47454A-52B2-4AB1-AF9B-71CB032B851B}"/>
              </a:ext>
            </a:extLst>
          </p:cNvPr>
          <p:cNvSpPr txBox="1"/>
          <p:nvPr/>
        </p:nvSpPr>
        <p:spPr>
          <a:xfrm>
            <a:off x="9070393" y="5645736"/>
            <a:ext cx="178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군집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 : 90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동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A4B9EC7-3FD6-4A6C-A56D-63F6E0D6BFDC}"/>
              </a:ext>
            </a:extLst>
          </p:cNvPr>
          <p:cNvSpPr txBox="1"/>
          <p:nvPr/>
        </p:nvSpPr>
        <p:spPr>
          <a:xfrm>
            <a:off x="9070393" y="5926140"/>
            <a:ext cx="1786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군집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 : 84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동</a:t>
            </a:r>
          </a:p>
        </p:txBody>
      </p:sp>
    </p:spTree>
    <p:extLst>
      <p:ext uri="{BB962C8B-B14F-4D97-AF65-F5344CB8AC3E}">
        <p14:creationId xmlns:p14="http://schemas.microsoft.com/office/powerpoint/2010/main" val="224752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448DE526-00B6-4F05-91DA-243E84A4E3E9}"/>
              </a:ext>
            </a:extLst>
          </p:cNvPr>
          <p:cNvSpPr/>
          <p:nvPr/>
        </p:nvSpPr>
        <p:spPr>
          <a:xfrm>
            <a:off x="545858" y="2624241"/>
            <a:ext cx="2630479" cy="149401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3BCBE60-7BD8-4BF4-A3D1-D8A175885922}"/>
              </a:ext>
            </a:extLst>
          </p:cNvPr>
          <p:cNvSpPr/>
          <p:nvPr/>
        </p:nvSpPr>
        <p:spPr>
          <a:xfrm>
            <a:off x="4169173" y="2944544"/>
            <a:ext cx="1146614" cy="142934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54082-1AC5-4988-9763-818A3A5CB6C8}"/>
              </a:ext>
            </a:extLst>
          </p:cNvPr>
          <p:cNvSpPr/>
          <p:nvPr/>
        </p:nvSpPr>
        <p:spPr>
          <a:xfrm>
            <a:off x="1130251" y="2977230"/>
            <a:ext cx="1285689" cy="121573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3F16B5-8BE8-48EA-8199-D104FC4A269C}"/>
              </a:ext>
            </a:extLst>
          </p:cNvPr>
          <p:cNvSpPr/>
          <p:nvPr/>
        </p:nvSpPr>
        <p:spPr>
          <a:xfrm>
            <a:off x="6681627" y="2624241"/>
            <a:ext cx="2630479" cy="149401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12A79C3-9533-4FF1-BE3C-D0236CA4D993}"/>
              </a:ext>
            </a:extLst>
          </p:cNvPr>
          <p:cNvSpPr/>
          <p:nvPr/>
        </p:nvSpPr>
        <p:spPr>
          <a:xfrm>
            <a:off x="7108982" y="2967155"/>
            <a:ext cx="1285689" cy="121573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C5BAB43-9B52-4A15-BDD1-F004F633A6AC}"/>
              </a:ext>
            </a:extLst>
          </p:cNvPr>
          <p:cNvSpPr/>
          <p:nvPr/>
        </p:nvSpPr>
        <p:spPr>
          <a:xfrm>
            <a:off x="9240253" y="2967155"/>
            <a:ext cx="2178055" cy="129991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1CDEF8B-7B80-4B15-9BAC-37A875B9F33A}"/>
              </a:ext>
            </a:extLst>
          </p:cNvPr>
          <p:cNvSpPr/>
          <p:nvPr/>
        </p:nvSpPr>
        <p:spPr>
          <a:xfrm>
            <a:off x="545858" y="5337718"/>
            <a:ext cx="3623315" cy="117800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FEEAB4F-C0FD-43DD-A210-8FA6D001E4DD}"/>
              </a:ext>
            </a:extLst>
          </p:cNvPr>
          <p:cNvSpPr/>
          <p:nvPr/>
        </p:nvSpPr>
        <p:spPr>
          <a:xfrm>
            <a:off x="3339966" y="5925925"/>
            <a:ext cx="2079058" cy="170982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97F1BF7-C67F-48AF-8C42-D11138825B1A}"/>
              </a:ext>
            </a:extLst>
          </p:cNvPr>
          <p:cNvSpPr/>
          <p:nvPr/>
        </p:nvSpPr>
        <p:spPr>
          <a:xfrm>
            <a:off x="6661239" y="5172647"/>
            <a:ext cx="842064" cy="130325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376AF-2E07-4305-B9FF-8517A7F4B41D}"/>
              </a:ext>
            </a:extLst>
          </p:cNvPr>
          <p:cNvSpPr/>
          <p:nvPr/>
        </p:nvSpPr>
        <p:spPr>
          <a:xfrm>
            <a:off x="10132619" y="6343242"/>
            <a:ext cx="1155054" cy="150519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9A15166-1CAF-4003-9099-A60DA93139CE}"/>
              </a:ext>
            </a:extLst>
          </p:cNvPr>
          <p:cNvSpPr/>
          <p:nvPr/>
        </p:nvSpPr>
        <p:spPr>
          <a:xfrm>
            <a:off x="6681627" y="5993007"/>
            <a:ext cx="842064" cy="130325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7E57F-39DF-40DC-80BC-F64838AC3E69}"/>
              </a:ext>
            </a:extLst>
          </p:cNvPr>
          <p:cNvSpPr/>
          <p:nvPr/>
        </p:nvSpPr>
        <p:spPr>
          <a:xfrm>
            <a:off x="0" y="933446"/>
            <a:ext cx="12192000" cy="285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95D04D-0590-4A33-B987-DAF31F9A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" t="52441" r="79470"/>
          <a:stretch/>
        </p:blipFill>
        <p:spPr>
          <a:xfrm>
            <a:off x="0" y="405198"/>
            <a:ext cx="2303252" cy="52824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00E660-321D-4459-BF8F-E6DB8557550A}"/>
              </a:ext>
            </a:extLst>
          </p:cNvPr>
          <p:cNvCxnSpPr/>
          <p:nvPr/>
        </p:nvCxnSpPr>
        <p:spPr>
          <a:xfrm>
            <a:off x="0" y="1219094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5D22BD-AB57-46CB-A233-19F74D232196}"/>
              </a:ext>
            </a:extLst>
          </p:cNvPr>
          <p:cNvSpPr txBox="1"/>
          <p:nvPr/>
        </p:nvSpPr>
        <p:spPr>
          <a:xfrm>
            <a:off x="3488950" y="48991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D3E41-6651-474C-A784-43807B62BC20}"/>
              </a:ext>
            </a:extLst>
          </p:cNvPr>
          <p:cNvSpPr txBox="1"/>
          <p:nvPr/>
        </p:nvSpPr>
        <p:spPr>
          <a:xfrm>
            <a:off x="5056545" y="489910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골목상권 재정의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5A0E99-1BF1-4CCC-AA09-AC312E275005}"/>
              </a:ext>
            </a:extLst>
          </p:cNvPr>
          <p:cNvSpPr txBox="1"/>
          <p:nvPr/>
        </p:nvSpPr>
        <p:spPr>
          <a:xfrm>
            <a:off x="7876085" y="477051"/>
            <a:ext cx="1702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매출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AE778-AA50-4575-BAA6-F99B410AE6D6}"/>
              </a:ext>
            </a:extLst>
          </p:cNvPr>
          <p:cNvSpPr txBox="1"/>
          <p:nvPr/>
        </p:nvSpPr>
        <p:spPr>
          <a:xfrm>
            <a:off x="10132619" y="469267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04.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614646-0C92-4F57-A948-9D9A5F30C9A3}"/>
              </a:ext>
            </a:extLst>
          </p:cNvPr>
          <p:cNvGrpSpPr/>
          <p:nvPr/>
        </p:nvGrpSpPr>
        <p:grpSpPr>
          <a:xfrm>
            <a:off x="1" y="0"/>
            <a:ext cx="12191998" cy="391458"/>
            <a:chOff x="1" y="0"/>
            <a:chExt cx="12191998" cy="39145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1A349A-69F9-4D4F-86C1-BA3828C68533}"/>
                </a:ext>
              </a:extLst>
            </p:cNvPr>
            <p:cNvSpPr/>
            <p:nvPr/>
          </p:nvSpPr>
          <p:spPr>
            <a:xfrm>
              <a:off x="1731297" y="0"/>
              <a:ext cx="10460702" cy="391458"/>
            </a:xfrm>
            <a:prstGeom prst="rect">
              <a:avLst/>
            </a:prstGeom>
            <a:solidFill>
              <a:srgbClr val="378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B873B8-EEF4-49D0-B96E-3FC395158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5" r="84010" b="62071"/>
            <a:stretch/>
          </p:blipFill>
          <p:spPr>
            <a:xfrm>
              <a:off x="1" y="0"/>
              <a:ext cx="1949570" cy="39145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EABB273-5A5D-4FEB-B815-921487209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85" t="4232" r="23146" b="65286"/>
            <a:stretch/>
          </p:blipFill>
          <p:spPr>
            <a:xfrm>
              <a:off x="8249994" y="34504"/>
              <a:ext cx="3873261" cy="33855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EC82CF5-7791-49A0-A858-84F8410F5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929" t="4231" r="63349" b="65287"/>
            <a:stretch/>
          </p:blipFill>
          <p:spPr>
            <a:xfrm>
              <a:off x="3272541" y="34504"/>
              <a:ext cx="2648309" cy="338554"/>
            </a:xfrm>
            <a:prstGeom prst="rect">
              <a:avLst/>
            </a:prstGeom>
          </p:spPr>
        </p:pic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063C12E-9747-4734-8DAB-896C73563B4E}"/>
              </a:ext>
            </a:extLst>
          </p:cNvPr>
          <p:cNvCxnSpPr>
            <a:cxnSpLocks/>
          </p:cNvCxnSpPr>
          <p:nvPr/>
        </p:nvCxnSpPr>
        <p:spPr>
          <a:xfrm>
            <a:off x="6096000" y="2063566"/>
            <a:ext cx="0" cy="4595852"/>
          </a:xfrm>
          <a:prstGeom prst="line">
            <a:avLst/>
          </a:prstGeom>
          <a:ln w="57150">
            <a:solidFill>
              <a:srgbClr val="0477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F51F13A-07E3-400F-93DC-AC162EB97FB6}"/>
              </a:ext>
            </a:extLst>
          </p:cNvPr>
          <p:cNvSpPr txBox="1"/>
          <p:nvPr/>
        </p:nvSpPr>
        <p:spPr>
          <a:xfrm>
            <a:off x="6607340" y="951190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클러스터링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B63244-0F33-4E68-BCCE-ED4D3593C9EE}"/>
              </a:ext>
            </a:extLst>
          </p:cNvPr>
          <p:cNvSpPr txBox="1"/>
          <p:nvPr/>
        </p:nvSpPr>
        <p:spPr>
          <a:xfrm>
            <a:off x="4981799" y="951191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데이터탐색및전처리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9B468EC-F6A1-4412-831E-52F25295D6B1}"/>
              </a:ext>
            </a:extLst>
          </p:cNvPr>
          <p:cNvCxnSpPr>
            <a:cxnSpLocks/>
          </p:cNvCxnSpPr>
          <p:nvPr/>
        </p:nvCxnSpPr>
        <p:spPr>
          <a:xfrm>
            <a:off x="6647833" y="995946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43DE678-7FC9-4369-983E-12F7EF9DB120}"/>
              </a:ext>
            </a:extLst>
          </p:cNvPr>
          <p:cNvCxnSpPr>
            <a:cxnSpLocks/>
          </p:cNvCxnSpPr>
          <p:nvPr/>
        </p:nvCxnSpPr>
        <p:spPr>
          <a:xfrm>
            <a:off x="5008920" y="995946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EF8FBC4-CF2B-47AA-880F-7E23223E54E5}"/>
              </a:ext>
            </a:extLst>
          </p:cNvPr>
          <p:cNvCxnSpPr>
            <a:cxnSpLocks/>
          </p:cNvCxnSpPr>
          <p:nvPr/>
        </p:nvCxnSpPr>
        <p:spPr>
          <a:xfrm>
            <a:off x="7629635" y="995946"/>
            <a:ext cx="0" cy="2098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1578C24-E2C4-498A-A942-8F69E24F41C8}"/>
              </a:ext>
            </a:extLst>
          </p:cNvPr>
          <p:cNvCxnSpPr>
            <a:cxnSpLocks/>
          </p:cNvCxnSpPr>
          <p:nvPr/>
        </p:nvCxnSpPr>
        <p:spPr>
          <a:xfrm>
            <a:off x="6684509" y="1219094"/>
            <a:ext cx="945126" cy="0"/>
          </a:xfrm>
          <a:prstGeom prst="line">
            <a:avLst/>
          </a:prstGeom>
          <a:ln w="38100">
            <a:solidFill>
              <a:srgbClr val="85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75B3A6-4E49-45C9-9EE4-DBDE64DBC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BF89-3B22-4C73-B1C3-74FDF95A4BF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7" name="사각형: 위쪽 모서리의 한쪽은 둥글고 다른 한쪽은 잘림 46">
            <a:extLst>
              <a:ext uri="{FF2B5EF4-FFF2-40B4-BE49-F238E27FC236}">
                <a16:creationId xmlns:a16="http://schemas.microsoft.com/office/drawing/2014/main" id="{91926617-5A5D-4DAD-B323-42DA17B4B649}"/>
              </a:ext>
            </a:extLst>
          </p:cNvPr>
          <p:cNvSpPr/>
          <p:nvPr/>
        </p:nvSpPr>
        <p:spPr>
          <a:xfrm>
            <a:off x="339835" y="1462890"/>
            <a:ext cx="2275774" cy="376530"/>
          </a:xfrm>
          <a:prstGeom prst="snipRoundRect">
            <a:avLst/>
          </a:prstGeom>
          <a:solidFill>
            <a:srgbClr val="047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군집분석 결과 해석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C20C49B-13FE-4C8A-8275-0D9B384A593A}"/>
              </a:ext>
            </a:extLst>
          </p:cNvPr>
          <p:cNvSpPr/>
          <p:nvPr/>
        </p:nvSpPr>
        <p:spPr>
          <a:xfrm>
            <a:off x="339836" y="2063566"/>
            <a:ext cx="995804" cy="376530"/>
          </a:xfrm>
          <a:prstGeom prst="rect">
            <a:avLst/>
          </a:prstGeom>
          <a:noFill/>
          <a:ln w="28575">
            <a:solidFill>
              <a:srgbClr val="0477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군집</a:t>
            </a:r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91D2DC-F8A0-416B-91C4-A668951C7992}"/>
              </a:ext>
            </a:extLst>
          </p:cNvPr>
          <p:cNvSpPr txBox="1"/>
          <p:nvPr/>
        </p:nvSpPr>
        <p:spPr>
          <a:xfrm>
            <a:off x="279497" y="2519131"/>
            <a:ext cx="52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치킨전문점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한식음식점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양식음식점에 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하하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동이 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존재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353EFE-59C4-43E0-9288-2F57EFD4092B}"/>
              </a:ext>
            </a:extLst>
          </p:cNvPr>
          <p:cNvSpPr txBox="1"/>
          <p:nvPr/>
        </p:nvSpPr>
        <p:spPr>
          <a:xfrm>
            <a:off x="472961" y="3271622"/>
            <a:ext cx="52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1)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치킨전문점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한식음식점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양식음식점 </a:t>
            </a:r>
            <a:r>
              <a:rPr lang="ko-KR" altLang="en-US" sz="1600" dirty="0">
                <a:solidFill>
                  <a:srgbClr val="0070C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모두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동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100D7F-5AAC-4751-80B9-4D8DACF3487A}"/>
              </a:ext>
            </a:extLst>
          </p:cNvPr>
          <p:cNvSpPr txBox="1"/>
          <p:nvPr/>
        </p:nvSpPr>
        <p:spPr>
          <a:xfrm>
            <a:off x="837738" y="3544341"/>
            <a:ext cx="52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숭인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화양동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 외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동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3486D7A-7577-491E-BA8B-CEF09C89C84D}"/>
              </a:ext>
            </a:extLst>
          </p:cNvPr>
          <p:cNvSpPr txBox="1"/>
          <p:nvPr/>
        </p:nvSpPr>
        <p:spPr>
          <a:xfrm>
            <a:off x="472961" y="3926538"/>
            <a:ext cx="52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2)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치킨전문점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한식음식점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양식음식점 중 </a:t>
            </a:r>
            <a:r>
              <a:rPr lang="ko-KR" altLang="en-US" sz="1600" dirty="0">
                <a:solidFill>
                  <a:srgbClr val="0070C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두 개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동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6FFC12-5901-4C9C-86BE-4E685EEC4062}"/>
              </a:ext>
            </a:extLst>
          </p:cNvPr>
          <p:cNvSpPr txBox="1"/>
          <p:nvPr/>
        </p:nvSpPr>
        <p:spPr>
          <a:xfrm>
            <a:off x="837739" y="4199257"/>
            <a:ext cx="4928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치킨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한식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중화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묵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화곡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 외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9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동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치킨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양식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혜화동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다산동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성북동 외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동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한식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양식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원효로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삼각산동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우장산동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외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동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E50752-C0CE-494F-92A9-F79126171F62}"/>
              </a:ext>
            </a:extLst>
          </p:cNvPr>
          <p:cNvSpPr txBox="1"/>
          <p:nvPr/>
        </p:nvSpPr>
        <p:spPr>
          <a:xfrm>
            <a:off x="279497" y="5214399"/>
            <a:ext cx="5486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치킨전문점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한식음식점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양식음식점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중식음식점 모두 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상상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동은 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최저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존재</a:t>
            </a: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01A1DB04-9120-4605-A659-BC3262278183}"/>
              </a:ext>
            </a:extLst>
          </p:cNvPr>
          <p:cNvSpPr/>
          <p:nvPr/>
        </p:nvSpPr>
        <p:spPr>
          <a:xfrm>
            <a:off x="623599" y="2865584"/>
            <a:ext cx="428277" cy="283025"/>
          </a:xfrm>
          <a:prstGeom prst="rightArrow">
            <a:avLst/>
          </a:prstGeom>
          <a:solidFill>
            <a:srgbClr val="D9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DBA946-961D-4E63-865E-8AD3295BBF73}"/>
              </a:ext>
            </a:extLst>
          </p:cNvPr>
          <p:cNvSpPr txBox="1"/>
          <p:nvPr/>
        </p:nvSpPr>
        <p:spPr>
          <a:xfrm>
            <a:off x="1051875" y="2844293"/>
            <a:ext cx="4485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모두 전년 대비 상대적으로 매출 타격이 큼</a:t>
            </a: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F0F3F40-8190-4E1B-98B2-A952CF98A8F6}"/>
              </a:ext>
            </a:extLst>
          </p:cNvPr>
          <p:cNvSpPr/>
          <p:nvPr/>
        </p:nvSpPr>
        <p:spPr>
          <a:xfrm>
            <a:off x="623599" y="5813882"/>
            <a:ext cx="428277" cy="283025"/>
          </a:xfrm>
          <a:prstGeom prst="rightArrow">
            <a:avLst/>
          </a:prstGeom>
          <a:solidFill>
            <a:srgbClr val="D9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63BFB5-8B82-4D43-91D7-E0E833BEA37F}"/>
              </a:ext>
            </a:extLst>
          </p:cNvPr>
          <p:cNvSpPr txBox="1"/>
          <p:nvPr/>
        </p:nvSpPr>
        <p:spPr>
          <a:xfrm>
            <a:off x="1051875" y="5792591"/>
            <a:ext cx="4550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모두 상대적으로 매출 타격을 적게 받지 않음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97925DF-C46D-4190-B98E-8342A29DA6D0}"/>
              </a:ext>
            </a:extLst>
          </p:cNvPr>
          <p:cNvSpPr/>
          <p:nvPr/>
        </p:nvSpPr>
        <p:spPr>
          <a:xfrm>
            <a:off x="6357496" y="2063566"/>
            <a:ext cx="995804" cy="376530"/>
          </a:xfrm>
          <a:prstGeom prst="rect">
            <a:avLst/>
          </a:prstGeom>
          <a:noFill/>
          <a:ln w="28575">
            <a:solidFill>
              <a:srgbClr val="0477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군집</a:t>
            </a:r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1A4CDF-5505-4F45-8338-E7E505A30740}"/>
              </a:ext>
            </a:extLst>
          </p:cNvPr>
          <p:cNvSpPr txBox="1"/>
          <p:nvPr/>
        </p:nvSpPr>
        <p:spPr>
          <a:xfrm>
            <a:off x="6357496" y="2519131"/>
            <a:ext cx="52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치킨전문점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한식음식점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패스트푸드점에 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상상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동 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존재</a:t>
            </a: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1E3CB7E0-F382-417A-94C3-D4183F0EF6B1}"/>
              </a:ext>
            </a:extLst>
          </p:cNvPr>
          <p:cNvSpPr/>
          <p:nvPr/>
        </p:nvSpPr>
        <p:spPr>
          <a:xfrm>
            <a:off x="6585513" y="2865584"/>
            <a:ext cx="428277" cy="283025"/>
          </a:xfrm>
          <a:prstGeom prst="rightArrow">
            <a:avLst/>
          </a:prstGeom>
          <a:solidFill>
            <a:srgbClr val="D9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95BF52-3374-4624-981D-80FB6379C211}"/>
              </a:ext>
            </a:extLst>
          </p:cNvPr>
          <p:cNvSpPr txBox="1"/>
          <p:nvPr/>
        </p:nvSpPr>
        <p:spPr>
          <a:xfrm>
            <a:off x="7013789" y="2844293"/>
            <a:ext cx="4597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모두 전년 대비 매출 타격이 상대적으로 작음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0D9B08-AD8D-40BA-B677-DFE0AFED64E1}"/>
              </a:ext>
            </a:extLst>
          </p:cNvPr>
          <p:cNvSpPr txBox="1"/>
          <p:nvPr/>
        </p:nvSpPr>
        <p:spPr>
          <a:xfrm>
            <a:off x="6501539" y="3271622"/>
            <a:ext cx="52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1)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치킨전문점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한식음식점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패스트푸드점 </a:t>
            </a:r>
            <a:r>
              <a:rPr lang="ko-KR" altLang="en-US" sz="1600" dirty="0">
                <a:solidFill>
                  <a:srgbClr val="0070C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모두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상상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동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26752E-502C-491F-BA76-E913A39A61D7}"/>
              </a:ext>
            </a:extLst>
          </p:cNvPr>
          <p:cNvSpPr txBox="1"/>
          <p:nvPr/>
        </p:nvSpPr>
        <p:spPr>
          <a:xfrm>
            <a:off x="6866316" y="3544341"/>
            <a:ext cx="52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자양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면목본동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 외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동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DE062E3-F5F3-4BD4-A98D-AD97703019CE}"/>
              </a:ext>
            </a:extLst>
          </p:cNvPr>
          <p:cNvSpPr txBox="1"/>
          <p:nvPr/>
        </p:nvSpPr>
        <p:spPr>
          <a:xfrm>
            <a:off x="6511437" y="3926538"/>
            <a:ext cx="52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2)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치킨전문점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한식음식점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패스트푸드점 중 </a:t>
            </a:r>
            <a:r>
              <a:rPr lang="ko-KR" altLang="en-US" sz="1600" dirty="0">
                <a:solidFill>
                  <a:srgbClr val="0070C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두 개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상상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동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94310B9-121A-4CCF-8328-C1AF2866B682}"/>
              </a:ext>
            </a:extLst>
          </p:cNvPr>
          <p:cNvSpPr txBox="1"/>
          <p:nvPr/>
        </p:nvSpPr>
        <p:spPr>
          <a:xfrm>
            <a:off x="6876215" y="4199257"/>
            <a:ext cx="5127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치킨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한식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왕십리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금호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2.3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 외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12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동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치킨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패스트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신당동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한강로동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행당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 외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동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한식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패스트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남영동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 외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동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E69F68C-83FB-4AF0-80F4-50506B5DE60D}"/>
              </a:ext>
            </a:extLst>
          </p:cNvPr>
          <p:cNvSpPr txBox="1"/>
          <p:nvPr/>
        </p:nvSpPr>
        <p:spPr>
          <a:xfrm>
            <a:off x="6357496" y="5033096"/>
            <a:ext cx="52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양식음식점은 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하상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동 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존재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83B04C9B-4F02-4C75-8C3F-DD0C2AF672E7}"/>
              </a:ext>
            </a:extLst>
          </p:cNvPr>
          <p:cNvSpPr/>
          <p:nvPr/>
        </p:nvSpPr>
        <p:spPr>
          <a:xfrm>
            <a:off x="6585513" y="5314581"/>
            <a:ext cx="428277" cy="283025"/>
          </a:xfrm>
          <a:prstGeom prst="rightArrow">
            <a:avLst/>
          </a:prstGeom>
          <a:solidFill>
            <a:srgbClr val="D9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A51F72A-6B8E-49F4-9152-B8C78095321A}"/>
              </a:ext>
            </a:extLst>
          </p:cNvPr>
          <p:cNvSpPr txBox="1"/>
          <p:nvPr/>
        </p:nvSpPr>
        <p:spPr>
          <a:xfrm>
            <a:off x="7013789" y="5293290"/>
            <a:ext cx="459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년에 상대적으로 매출 타격 컸지만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년에 회복했을 가능성이 높음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2D16B3-52E6-4A8C-82DE-9EB1124C9CA6}"/>
              </a:ext>
            </a:extLst>
          </p:cNvPr>
          <p:cNvSpPr txBox="1"/>
          <p:nvPr/>
        </p:nvSpPr>
        <p:spPr>
          <a:xfrm>
            <a:off x="6357496" y="5876407"/>
            <a:ext cx="52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중식음식점은 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하하</a:t>
            </a:r>
            <a:r>
              <a:rPr lang="en-US" altLang="ko-KR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동 </a:t>
            </a:r>
            <a:r>
              <a:rPr lang="ko-KR" altLang="en-US" sz="16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다수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존재</a:t>
            </a:r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A75601E7-2020-4A73-8366-D0F80BE7A24A}"/>
              </a:ext>
            </a:extLst>
          </p:cNvPr>
          <p:cNvSpPr/>
          <p:nvPr/>
        </p:nvSpPr>
        <p:spPr>
          <a:xfrm>
            <a:off x="6585513" y="6222860"/>
            <a:ext cx="428277" cy="283025"/>
          </a:xfrm>
          <a:prstGeom prst="rightArrow">
            <a:avLst/>
          </a:prstGeom>
          <a:solidFill>
            <a:srgbClr val="D9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41D9E6C-BB8D-4CC2-ABCA-44D9C676DE94}"/>
              </a:ext>
            </a:extLst>
          </p:cNvPr>
          <p:cNvSpPr txBox="1"/>
          <p:nvPr/>
        </p:nvSpPr>
        <p:spPr>
          <a:xfrm>
            <a:off x="7013789" y="6201569"/>
            <a:ext cx="4597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모두 전년 대비 상대적으로 매출 타격이 큼</a:t>
            </a:r>
          </a:p>
        </p:txBody>
      </p:sp>
    </p:spTree>
    <p:extLst>
      <p:ext uri="{BB962C8B-B14F-4D97-AF65-F5344CB8AC3E}">
        <p14:creationId xmlns:p14="http://schemas.microsoft.com/office/powerpoint/2010/main" val="1195526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</TotalTime>
  <Words>2856</Words>
  <Application>Microsoft Office PowerPoint</Application>
  <PresentationFormat>와이드스크린</PresentationFormat>
  <Paragraphs>473</Paragraphs>
  <Slides>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배달의민족 한나체 Air</vt:lpstr>
      <vt:lpstr>Arial</vt:lpstr>
      <vt:lpstr>맑은 고딕</vt:lpstr>
      <vt:lpstr>배달의민족 한나는 열한살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 JIEUN</dc:creator>
  <cp:lastModifiedBy>WOO JIEUN</cp:lastModifiedBy>
  <cp:revision>3</cp:revision>
  <dcterms:created xsi:type="dcterms:W3CDTF">2021-10-15T14:55:53Z</dcterms:created>
  <dcterms:modified xsi:type="dcterms:W3CDTF">2021-10-21T05:56:37Z</dcterms:modified>
</cp:coreProperties>
</file>